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0"/>
  </p:notesMasterIdLst>
  <p:sldIdLst>
    <p:sldId id="256" r:id="rId2"/>
    <p:sldId id="460" r:id="rId3"/>
    <p:sldId id="492" r:id="rId4"/>
    <p:sldId id="469" r:id="rId5"/>
    <p:sldId id="461" r:id="rId6"/>
    <p:sldId id="462" r:id="rId7"/>
    <p:sldId id="463" r:id="rId8"/>
    <p:sldId id="464" r:id="rId9"/>
    <p:sldId id="465" r:id="rId10"/>
    <p:sldId id="466" r:id="rId11"/>
    <p:sldId id="470" r:id="rId12"/>
    <p:sldId id="471" r:id="rId13"/>
    <p:sldId id="467" r:id="rId14"/>
    <p:sldId id="472" r:id="rId15"/>
    <p:sldId id="473" r:id="rId16"/>
    <p:sldId id="468" r:id="rId17"/>
    <p:sldId id="493" r:id="rId18"/>
    <p:sldId id="474" r:id="rId19"/>
    <p:sldId id="475" r:id="rId20"/>
    <p:sldId id="476" r:id="rId21"/>
    <p:sldId id="477" r:id="rId22"/>
    <p:sldId id="478" r:id="rId23"/>
    <p:sldId id="479" r:id="rId24"/>
    <p:sldId id="494" r:id="rId25"/>
    <p:sldId id="480" r:id="rId26"/>
    <p:sldId id="481" r:id="rId27"/>
    <p:sldId id="482" r:id="rId28"/>
    <p:sldId id="483" r:id="rId29"/>
    <p:sldId id="484" r:id="rId30"/>
    <p:sldId id="485" r:id="rId31"/>
    <p:sldId id="486" r:id="rId32"/>
    <p:sldId id="487" r:id="rId33"/>
    <p:sldId id="488" r:id="rId34"/>
    <p:sldId id="489" r:id="rId35"/>
    <p:sldId id="490" r:id="rId36"/>
    <p:sldId id="491" r:id="rId37"/>
    <p:sldId id="495" r:id="rId38"/>
    <p:sldId id="496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5709C55F-86B5-9446-ADFB-FFDAAF414CDB}">
          <p14:sldIdLst>
            <p14:sldId id="256"/>
            <p14:sldId id="460"/>
          </p14:sldIdLst>
        </p14:section>
        <p14:section name="ACM" id="{47147C5C-E123-074C-817D-18F5D9DF9443}">
          <p14:sldIdLst>
            <p14:sldId id="492"/>
            <p14:sldId id="469"/>
            <p14:sldId id="461"/>
            <p14:sldId id="462"/>
            <p14:sldId id="463"/>
            <p14:sldId id="464"/>
            <p14:sldId id="465"/>
            <p14:sldId id="466"/>
            <p14:sldId id="470"/>
            <p14:sldId id="471"/>
            <p14:sldId id="467"/>
            <p14:sldId id="472"/>
            <p14:sldId id="473"/>
            <p14:sldId id="468"/>
          </p14:sldIdLst>
        </p14:section>
        <p14:section name="Languages" id="{00215FAA-4468-9747-A2E0-79198DAF7586}">
          <p14:sldIdLst>
            <p14:sldId id="493"/>
            <p14:sldId id="474"/>
            <p14:sldId id="475"/>
            <p14:sldId id="476"/>
            <p14:sldId id="477"/>
            <p14:sldId id="478"/>
            <p14:sldId id="479"/>
          </p14:sldIdLst>
        </p14:section>
        <p14:section name="Internet" id="{8A117D20-1ECB-9844-AA51-4DD98F232B44}">
          <p14:sldIdLst>
            <p14:sldId id="494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</p14:sldIdLst>
        </p14:section>
        <p14:section name="iOS" id="{B069B44A-5B17-3340-B0DF-6AF25A27A4C2}">
          <p14:sldIdLst>
            <p14:sldId id="495"/>
            <p14:sldId id="4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7942"/>
    <a:srgbClr val="B76C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011"/>
    <p:restoredTop sz="90517"/>
  </p:normalViewPr>
  <p:slideViewPr>
    <p:cSldViewPr snapToGrid="0" snapToObjects="1">
      <p:cViewPr>
        <p:scale>
          <a:sx n="105" d="100"/>
          <a:sy n="105" d="100"/>
        </p:scale>
        <p:origin x="768" y="1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EA64F-48CA-6044-9303-A15754386620}" type="datetimeFigureOut">
              <a:rPr lang="en-US" smtClean="0"/>
              <a:t>8/9/17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C7AC7-6EB8-0444-B537-C59A44D4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59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r>
              <a:rPr lang="en-US" altLang="x-none" noProof="0" smtClean="0"/>
              <a:t>Click to edit Master title style</a:t>
            </a:r>
            <a:endParaRPr lang="x-none" altLang="x-none" noProof="0" smtClean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 smtClean="0"/>
              <a:t>Click to edit Master subtitle style</a:t>
            </a:r>
          </a:p>
        </p:txBody>
      </p:sp>
      <p:sp>
        <p:nvSpPr>
          <p:cNvPr id="18440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x-none" sz="800"/>
              <a:t>This document is copyright (C) Stanford Computer Science and Marty Stepp, licensed under Creative Commons Attribution 2.5 License.  All rights reserved.</a:t>
            </a:r>
            <a:br>
              <a:rPr lang="en-US" altLang="x-none" sz="800"/>
            </a:br>
            <a:r>
              <a:rPr lang="en-US" altLang="x-none" sz="800"/>
              <a:t>Based on slides created by Keith Schwarz, Mehran Sahami, Eric Roberts, Stuart Reges, and others.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smtClean="0"/>
              <a:t>Click to edit Master text styles</a:t>
            </a:r>
          </a:p>
          <a:p>
            <a:pPr lvl="1"/>
            <a:r>
              <a:rPr lang="en-US" altLang="x-none" smtClean="0"/>
              <a:t>Second level</a:t>
            </a:r>
          </a:p>
          <a:p>
            <a:pPr lvl="2"/>
            <a:r>
              <a:rPr lang="en-US" altLang="x-none" smtClean="0"/>
              <a:t>Third level</a:t>
            </a:r>
          </a:p>
          <a:p>
            <a:pPr lvl="3"/>
            <a:r>
              <a:rPr lang="en-US" altLang="x-none" smtClean="0"/>
              <a:t>Fourth level</a:t>
            </a:r>
          </a:p>
          <a:p>
            <a:pPr lvl="4"/>
            <a:r>
              <a:rPr lang="en-US" altLang="x-none" smtClean="0"/>
              <a:t>Fifth level</a:t>
            </a:r>
            <a:endParaRPr lang="en-US" altLang="x-none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8229600" y="6356350"/>
            <a:ext cx="762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 algn="r">
              <a:spcBef>
                <a:spcPts val="500"/>
              </a:spcBef>
            </a:pPr>
            <a:fld id="{08267DFD-02E1-ED47-A842-BD1D585199FF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 algn="r">
                <a:spcBef>
                  <a:spcPts val="500"/>
                </a:spcBef>
              </a:pPr>
              <a:t>‹#›</a:t>
            </a:fld>
            <a:endParaRPr lang="en-US" altLang="x-none" sz="1800">
              <a:latin typeface="Arial" charset="0"/>
            </a:endParaRPr>
          </a:p>
        </p:txBody>
      </p:sp>
      <p:sp>
        <p:nvSpPr>
          <p:cNvPr id="1039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Tahoma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930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eaLnBrk="1" fontAlgn="base" hangingPunct="1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eaLnBrk="1" fontAlgn="base" hangingPunct="1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eaLnBrk="1" fontAlgn="base" hangingPunct="1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2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CS 106A, Lecture 25</a:t>
            </a:r>
            <a:br>
              <a:rPr lang="en-US" dirty="0" smtClean="0"/>
            </a:br>
            <a:r>
              <a:rPr lang="en-US" dirty="0" smtClean="0"/>
              <a:t>Life After CS 106A, Part 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1328928" y="5193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073" y="3917355"/>
            <a:ext cx="2207854" cy="22195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38251">
            <a:off x="3535543" y="3659697"/>
            <a:ext cx="1985409" cy="8348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62352">
            <a:off x="5012354" y="4337670"/>
            <a:ext cx="829344" cy="137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5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Console Programs</a:t>
            </a:r>
            <a:endParaRPr lang="en-US" altLang="x-none" dirty="0"/>
          </a:p>
        </p:txBody>
      </p:sp>
      <p:sp>
        <p:nvSpPr>
          <p:cNvPr id="1836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/>
              <a:t>What does the </a:t>
            </a:r>
            <a:r>
              <a:rPr lang="en-US" altLang="x-none" b="1">
                <a:latin typeface="Consolas" charset="0"/>
              </a:rPr>
              <a:t>ConsoleProgram</a:t>
            </a:r>
            <a:r>
              <a:rPr lang="en-US" altLang="x-none"/>
              <a:t> library class do?</a:t>
            </a:r>
          </a:p>
          <a:p>
            <a:pPr lvl="1"/>
            <a:r>
              <a:rPr lang="en-US" altLang="x-none"/>
              <a:t>Creates a new graphical </a:t>
            </a:r>
            <a:r>
              <a:rPr lang="en-US" altLang="x-none" b="1"/>
              <a:t>window</a:t>
            </a:r>
          </a:p>
          <a:p>
            <a:pPr lvl="1"/>
            <a:r>
              <a:rPr lang="en-US" altLang="x-none"/>
              <a:t>Puts a scrollable </a:t>
            </a:r>
            <a:r>
              <a:rPr lang="en-US" altLang="x-none" b="1"/>
              <a:t>text area</a:t>
            </a:r>
            <a:r>
              <a:rPr lang="en-US" altLang="x-none"/>
              <a:t> into it</a:t>
            </a:r>
          </a:p>
          <a:p>
            <a:pPr lvl="1"/>
            <a:r>
              <a:rPr lang="en-US" altLang="x-none"/>
              <a:t>Provides </a:t>
            </a:r>
            <a:r>
              <a:rPr lang="en-US" altLang="x-none">
                <a:latin typeface="Consolas" charset="0"/>
              </a:rPr>
              <a:t>print</a:t>
            </a:r>
            <a:r>
              <a:rPr lang="en-US" altLang="x-none"/>
              <a:t> and </a:t>
            </a:r>
            <a:r>
              <a:rPr lang="en-US" altLang="x-none">
                <a:latin typeface="Consolas" charset="0"/>
              </a:rPr>
              <a:t>println</a:t>
            </a:r>
            <a:r>
              <a:rPr lang="en-US" altLang="x-none"/>
              <a:t> commands</a:t>
            </a:r>
            <a:br>
              <a:rPr lang="en-US" altLang="x-none"/>
            </a:br>
            <a:r>
              <a:rPr lang="en-US" altLang="x-none"/>
              <a:t>to send text </a:t>
            </a:r>
            <a:r>
              <a:rPr lang="en-US" altLang="x-none" b="1"/>
              <a:t>output</a:t>
            </a:r>
            <a:r>
              <a:rPr lang="en-US" altLang="x-none"/>
              <a:t> to that window</a:t>
            </a:r>
          </a:p>
          <a:p>
            <a:pPr lvl="1"/>
            <a:r>
              <a:rPr lang="en-US" altLang="x-none"/>
              <a:t>contains a </a:t>
            </a:r>
            <a:r>
              <a:rPr lang="en-US" altLang="x-none" b="1">
                <a:latin typeface="Consolas" charset="0"/>
              </a:rPr>
              <a:t>main</a:t>
            </a:r>
            <a:r>
              <a:rPr lang="en-US" altLang="x-none" b="1"/>
              <a:t> method</a:t>
            </a:r>
            <a:r>
              <a:rPr lang="en-US" altLang="x-none"/>
              <a:t> that calls your</a:t>
            </a:r>
            <a:br>
              <a:rPr lang="en-US" altLang="x-none"/>
            </a:br>
            <a:r>
              <a:rPr lang="en-US" altLang="x-none"/>
              <a:t>program class's </a:t>
            </a:r>
            <a:r>
              <a:rPr lang="en-US" altLang="x-none">
                <a:latin typeface="Consolas" charset="0"/>
              </a:rPr>
              <a:t>run</a:t>
            </a:r>
            <a:r>
              <a:rPr lang="en-US" altLang="x-none"/>
              <a:t> method</a:t>
            </a:r>
          </a:p>
          <a:p>
            <a:pPr lvl="2"/>
            <a:r>
              <a:rPr lang="en-US" altLang="x-none">
                <a:latin typeface="Consolas" charset="0"/>
              </a:rPr>
              <a:t>ConsoleProgram</a:t>
            </a:r>
            <a:r>
              <a:rPr lang="en-US" altLang="x-none"/>
              <a:t>'s </a:t>
            </a:r>
            <a:r>
              <a:rPr lang="en-US" altLang="x-none">
                <a:latin typeface="Consolas" charset="0"/>
              </a:rPr>
              <a:t>run</a:t>
            </a:r>
            <a:r>
              <a:rPr lang="en-US" altLang="x-none"/>
              <a:t> is empty, but you extend and override it</a:t>
            </a:r>
          </a:p>
          <a:p>
            <a:pPr lvl="2">
              <a:buFontTx/>
              <a:buNone/>
            </a:pPr>
            <a:endParaRPr lang="en-US" altLang="x-none"/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>
                <a:latin typeface="Consolas" charset="0"/>
              </a:rPr>
              <a:t>public class </a:t>
            </a:r>
            <a:r>
              <a:rPr lang="en-US" altLang="x-none" b="1">
                <a:latin typeface="Consolas" charset="0"/>
              </a:rPr>
              <a:t>Hello</a:t>
            </a:r>
            <a:r>
              <a:rPr lang="en-US" altLang="x-none">
                <a:latin typeface="Consolas" charset="0"/>
              </a:rPr>
              <a:t> extends ConsoleProgram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>
                <a:latin typeface="Consolas" charset="0"/>
              </a:rPr>
              <a:t>    public void </a:t>
            </a:r>
            <a:r>
              <a:rPr lang="en-US" altLang="x-none" b="1">
                <a:latin typeface="Consolas" charset="0"/>
              </a:rPr>
              <a:t>run</a:t>
            </a:r>
            <a:r>
              <a:rPr lang="en-US" altLang="x-none">
                <a:latin typeface="Consolas" charset="0"/>
              </a:rPr>
              <a:t>()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>
                <a:latin typeface="Consolas" charset="0"/>
              </a:rPr>
              <a:t>        println("Hello, world!");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>
                <a:latin typeface="Consolas" charset="0"/>
              </a:rPr>
              <a:t>    }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>
                <a:latin typeface="Consolas" charset="0"/>
              </a:rPr>
              <a:t>}</a:t>
            </a:r>
          </a:p>
        </p:txBody>
      </p:sp>
      <p:pic>
        <p:nvPicPr>
          <p:cNvPr id="1836036" name="Picture 4" descr="screenshot-console-program-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275" y="1905000"/>
            <a:ext cx="2905125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36037" name="Line 5"/>
          <p:cNvSpPr>
            <a:spLocks noChangeShapeType="1"/>
          </p:cNvSpPr>
          <p:nvPr/>
        </p:nvSpPr>
        <p:spPr bwMode="auto">
          <a:xfrm>
            <a:off x="0" y="45720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87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ACM console input</a:t>
            </a:r>
          </a:p>
        </p:txBody>
      </p:sp>
      <p:sp>
        <p:nvSpPr>
          <p:cNvPr id="1803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public class Age extends </a:t>
            </a:r>
            <a:r>
              <a:rPr lang="en-US" altLang="x-none" sz="2200" dirty="0" err="1">
                <a:latin typeface="Consolas" charset="0"/>
              </a:rPr>
              <a:t>ConsoleProgram</a:t>
            </a:r>
            <a:r>
              <a:rPr lang="en-US" altLang="x-none" sz="2200" dirty="0">
                <a:latin typeface="Consolas" charset="0"/>
              </a:rPr>
              <a:t>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    public void run()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        String name = </a:t>
            </a:r>
            <a:r>
              <a:rPr lang="en-US" altLang="x-none" sz="2200" b="1" dirty="0" err="1">
                <a:latin typeface="Consolas" charset="0"/>
              </a:rPr>
              <a:t>readLine</a:t>
            </a:r>
            <a:r>
              <a:rPr lang="en-US" altLang="x-none" sz="2200" b="1" dirty="0">
                <a:latin typeface="Consolas" charset="0"/>
              </a:rPr>
              <a:t>("What's your name? ")</a:t>
            </a:r>
            <a:r>
              <a:rPr lang="en-US" altLang="x-none" sz="2200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        </a:t>
            </a:r>
            <a:r>
              <a:rPr lang="en-US" altLang="x-none" sz="2200" dirty="0" err="1">
                <a:latin typeface="Consolas" charset="0"/>
              </a:rPr>
              <a:t>int</a:t>
            </a:r>
            <a:r>
              <a:rPr lang="en-US" altLang="x-none" sz="2200" dirty="0">
                <a:latin typeface="Consolas" charset="0"/>
              </a:rPr>
              <a:t> age = </a:t>
            </a:r>
            <a:r>
              <a:rPr lang="en-US" altLang="x-none" sz="2200" b="1" dirty="0" err="1">
                <a:latin typeface="Consolas" charset="0"/>
              </a:rPr>
              <a:t>readInt</a:t>
            </a:r>
            <a:r>
              <a:rPr lang="en-US" altLang="x-none" sz="2200" b="1" dirty="0">
                <a:latin typeface="Consolas" charset="0"/>
              </a:rPr>
              <a:t>("How old are you? ")</a:t>
            </a:r>
            <a:r>
              <a:rPr lang="en-US" altLang="x-none" sz="2200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        </a:t>
            </a:r>
            <a:r>
              <a:rPr lang="en-US" altLang="x-none" sz="2200" dirty="0" err="1">
                <a:latin typeface="Consolas" charset="0"/>
              </a:rPr>
              <a:t>int</a:t>
            </a:r>
            <a:r>
              <a:rPr lang="en-US" altLang="x-none" sz="2200" dirty="0">
                <a:latin typeface="Consolas" charset="0"/>
              </a:rPr>
              <a:t> years = 65 - age;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        </a:t>
            </a:r>
            <a:r>
              <a:rPr lang="en-US" altLang="x-none" sz="2200" dirty="0" err="1">
                <a:latin typeface="Consolas" charset="0"/>
              </a:rPr>
              <a:t>println</a:t>
            </a:r>
            <a:r>
              <a:rPr lang="en-US" altLang="x-none" sz="2200" dirty="0">
                <a:latin typeface="Consolas" charset="0"/>
              </a:rPr>
              <a:t>(name + " has " + years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                + " years until retirement!");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    }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r>
              <a:rPr lang="en-US" altLang="x-none" dirty="0"/>
              <a:t>The </a:t>
            </a:r>
            <a:r>
              <a:rPr lang="en-US" altLang="x-none" dirty="0" smtClean="0"/>
              <a:t>ACM library </a:t>
            </a:r>
            <a:r>
              <a:rPr lang="en-US" altLang="x-none" dirty="0"/>
              <a:t>has simple console input commands like </a:t>
            </a:r>
            <a:r>
              <a:rPr lang="en-US" altLang="x-none" dirty="0" err="1">
                <a:latin typeface="Consolas" charset="0"/>
              </a:rPr>
              <a:t>readLine</a:t>
            </a:r>
            <a:r>
              <a:rPr lang="en-US" altLang="x-none" dirty="0"/>
              <a:t>, </a:t>
            </a:r>
            <a:r>
              <a:rPr lang="en-US" altLang="x-none" dirty="0" err="1">
                <a:latin typeface="Consolas" charset="0"/>
              </a:rPr>
              <a:t>readInt</a:t>
            </a:r>
            <a:r>
              <a:rPr lang="en-US" altLang="x-none" dirty="0"/>
              <a:t>, </a:t>
            </a:r>
            <a:r>
              <a:rPr lang="en-US" altLang="x-none" dirty="0" err="1">
                <a:latin typeface="Consolas" charset="0"/>
              </a:rPr>
              <a:t>readDouble</a:t>
            </a:r>
            <a:r>
              <a:rPr lang="en-US" altLang="x-none" dirty="0"/>
              <a:t>, and so on.</a:t>
            </a:r>
          </a:p>
          <a:p>
            <a:r>
              <a:rPr lang="en-US" altLang="x-none" dirty="0"/>
              <a:t>These methods display a 'prompt' message, wait for input, re-prompt if the user types a bad value, and return the input.</a:t>
            </a:r>
          </a:p>
        </p:txBody>
      </p:sp>
    </p:spTree>
    <p:extLst>
      <p:ext uri="{BB962C8B-B14F-4D97-AF65-F5344CB8AC3E}">
        <p14:creationId xmlns:p14="http://schemas.microsoft.com/office/powerpoint/2010/main" val="86485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Java console input</a:t>
            </a:r>
          </a:p>
        </p:txBody>
      </p:sp>
      <p:sp>
        <p:nvSpPr>
          <p:cNvPr id="1806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public class Age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    public static void main(String[] </a:t>
            </a:r>
            <a:r>
              <a:rPr lang="en-US" altLang="x-none" sz="2200" dirty="0" err="1">
                <a:latin typeface="Consolas" charset="0"/>
              </a:rPr>
              <a:t>args</a:t>
            </a:r>
            <a:r>
              <a:rPr lang="en-US" altLang="x-none" sz="2200" dirty="0">
                <a:latin typeface="Consolas" charset="0"/>
              </a:rPr>
              <a:t>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b="1" dirty="0">
                <a:solidFill>
                  <a:schemeClr val="accent2"/>
                </a:solidFill>
                <a:latin typeface="Consolas" charset="0"/>
              </a:rPr>
              <a:t>        Scanner console = new Scanner(</a:t>
            </a:r>
            <a:r>
              <a:rPr lang="en-US" altLang="x-none" sz="2200" b="1" dirty="0" err="1">
                <a:solidFill>
                  <a:schemeClr val="accent2"/>
                </a:solidFill>
                <a:latin typeface="Consolas" charset="0"/>
              </a:rPr>
              <a:t>System.in</a:t>
            </a:r>
            <a:r>
              <a:rPr lang="en-US" altLang="x-none" sz="2200" b="1" dirty="0">
                <a:solidFill>
                  <a:schemeClr val="accent2"/>
                </a:solidFill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        </a:t>
            </a:r>
            <a:r>
              <a:rPr lang="en-US" altLang="x-none" sz="2200" dirty="0" err="1">
                <a:latin typeface="Consolas" charset="0"/>
              </a:rPr>
              <a:t>System.out.print</a:t>
            </a:r>
            <a:r>
              <a:rPr lang="en-US" altLang="x-none" sz="2200" dirty="0">
                <a:latin typeface="Consolas" charset="0"/>
              </a:rPr>
              <a:t>("What's your name? ");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        String name = </a:t>
            </a:r>
            <a:r>
              <a:rPr lang="en-US" altLang="x-none" sz="2200" b="1" dirty="0" err="1">
                <a:solidFill>
                  <a:schemeClr val="accent2"/>
                </a:solidFill>
                <a:latin typeface="Consolas" charset="0"/>
              </a:rPr>
              <a:t>console.nextLine</a:t>
            </a:r>
            <a:r>
              <a:rPr lang="en-US" altLang="x-none" sz="2200" b="1" dirty="0">
                <a:solidFill>
                  <a:schemeClr val="accent2"/>
                </a:solidFill>
                <a:latin typeface="Consolas" charset="0"/>
              </a:rPr>
              <a:t>()</a:t>
            </a:r>
            <a:r>
              <a:rPr lang="en-US" altLang="x-none" sz="2200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        </a:t>
            </a:r>
            <a:r>
              <a:rPr lang="en-US" altLang="x-none" sz="2200" dirty="0" err="1">
                <a:latin typeface="Consolas" charset="0"/>
              </a:rPr>
              <a:t>System.out.print</a:t>
            </a:r>
            <a:r>
              <a:rPr lang="en-US" altLang="x-none" sz="2200" dirty="0">
                <a:latin typeface="Consolas" charset="0"/>
              </a:rPr>
              <a:t>("How old are you? ");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        </a:t>
            </a:r>
            <a:r>
              <a:rPr lang="en-US" altLang="x-none" sz="2200" dirty="0" err="1">
                <a:latin typeface="Consolas" charset="0"/>
              </a:rPr>
              <a:t>int</a:t>
            </a:r>
            <a:r>
              <a:rPr lang="en-US" altLang="x-none" sz="2200" dirty="0">
                <a:latin typeface="Consolas" charset="0"/>
              </a:rPr>
              <a:t> age = </a:t>
            </a:r>
            <a:r>
              <a:rPr lang="en-US" altLang="x-none" sz="2200" b="1" dirty="0" err="1">
                <a:solidFill>
                  <a:schemeClr val="accent2"/>
                </a:solidFill>
                <a:latin typeface="Consolas" charset="0"/>
              </a:rPr>
              <a:t>console.nextInt</a:t>
            </a:r>
            <a:r>
              <a:rPr lang="en-US" altLang="x-none" sz="2200" b="1" dirty="0">
                <a:solidFill>
                  <a:schemeClr val="accent2"/>
                </a:solidFill>
                <a:latin typeface="Consolas" charset="0"/>
              </a:rPr>
              <a:t>()</a:t>
            </a:r>
            <a:r>
              <a:rPr lang="en-US" altLang="x-none" sz="2200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        </a:t>
            </a:r>
            <a:r>
              <a:rPr lang="en-US" altLang="x-none" sz="2200" dirty="0" err="1">
                <a:latin typeface="Consolas" charset="0"/>
              </a:rPr>
              <a:t>int</a:t>
            </a:r>
            <a:r>
              <a:rPr lang="en-US" altLang="x-none" sz="2200" dirty="0">
                <a:latin typeface="Consolas" charset="0"/>
              </a:rPr>
              <a:t> years = 65 - age;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        </a:t>
            </a:r>
            <a:r>
              <a:rPr lang="en-US" altLang="x-none" sz="2200" dirty="0" err="1">
                <a:latin typeface="Consolas" charset="0"/>
              </a:rPr>
              <a:t>System.out.println</a:t>
            </a:r>
            <a:r>
              <a:rPr lang="en-US" altLang="x-none" sz="2200" dirty="0">
                <a:latin typeface="Consolas" charset="0"/>
              </a:rPr>
              <a:t>(name + " has " + years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                + " years until retirement!");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    }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200" dirty="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1200" dirty="0">
              <a:latin typeface="Consolas" charset="0"/>
            </a:endParaRPr>
          </a:p>
          <a:p>
            <a:r>
              <a:rPr lang="en-US" altLang="x-none" dirty="0"/>
              <a:t>In </a:t>
            </a:r>
            <a:r>
              <a:rPr lang="en-US" altLang="x-none" dirty="0" smtClean="0"/>
              <a:t>standard Java</a:t>
            </a:r>
            <a:r>
              <a:rPr lang="en-US" altLang="x-none" dirty="0"/>
              <a:t>, you must create a </a:t>
            </a:r>
            <a:r>
              <a:rPr lang="en-US" altLang="x-none" dirty="0">
                <a:latin typeface="Consolas" charset="0"/>
              </a:rPr>
              <a:t>Scanner</a:t>
            </a:r>
            <a:r>
              <a:rPr lang="en-US" altLang="x-none" dirty="0"/>
              <a:t> or similar object to read input from the console, which is also called </a:t>
            </a:r>
            <a:r>
              <a:rPr lang="en-US" altLang="x-none" dirty="0" err="1">
                <a:latin typeface="Consolas" charset="0"/>
              </a:rPr>
              <a:t>System.in</a:t>
            </a:r>
            <a:r>
              <a:rPr lang="en-US" altLang="x-none" dirty="0"/>
              <a:t>.</a:t>
            </a:r>
          </a:p>
          <a:p>
            <a:pPr lvl="1"/>
            <a:r>
              <a:rPr lang="en-US" altLang="x-none" dirty="0"/>
              <a:t>It does not automatically re-prompt and can crash on bad input.</a:t>
            </a:r>
          </a:p>
        </p:txBody>
      </p:sp>
    </p:spTree>
    <p:extLst>
      <p:ext uri="{BB962C8B-B14F-4D97-AF65-F5344CB8AC3E}">
        <p14:creationId xmlns:p14="http://schemas.microsoft.com/office/powerpoint/2010/main" val="15238062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Graphics Programs</a:t>
            </a:r>
            <a:endParaRPr lang="en-US" altLang="x-none" dirty="0"/>
          </a:p>
        </p:txBody>
      </p:sp>
      <p:sp>
        <p:nvSpPr>
          <p:cNvPr id="1823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x-none" dirty="0"/>
              <a:t>The ACM library </a:t>
            </a:r>
            <a:r>
              <a:rPr lang="en-US" altLang="x-none" dirty="0" smtClean="0"/>
              <a:t>does </a:t>
            </a:r>
            <a:r>
              <a:rPr lang="en-US" altLang="x-none" dirty="0"/>
              <a:t>several things </a:t>
            </a:r>
            <a:r>
              <a:rPr lang="en-US" altLang="x-none" dirty="0" smtClean="0"/>
              <a:t>to make graphics easier:</a:t>
            </a:r>
            <a:endParaRPr lang="en-US" altLang="x-none" dirty="0"/>
          </a:p>
          <a:p>
            <a:r>
              <a:rPr lang="en-US" altLang="x-none" dirty="0"/>
              <a:t>Automatically creates and displays a </a:t>
            </a:r>
            <a:r>
              <a:rPr lang="en-US" altLang="x-none" b="1" dirty="0"/>
              <a:t>window</a:t>
            </a:r>
            <a:r>
              <a:rPr lang="en-US" altLang="x-none" dirty="0"/>
              <a:t> on the screen.</a:t>
            </a:r>
          </a:p>
          <a:p>
            <a:pPr lvl="1"/>
            <a:r>
              <a:rPr lang="en-US" altLang="x-none" dirty="0"/>
              <a:t>In standard Java, we must do this ourselves; it is called a </a:t>
            </a:r>
            <a:r>
              <a:rPr lang="en-US" altLang="x-none" dirty="0" err="1">
                <a:latin typeface="Consolas" charset="0"/>
              </a:rPr>
              <a:t>JFrame</a:t>
            </a:r>
            <a:r>
              <a:rPr lang="en-US" altLang="x-none" dirty="0"/>
              <a:t>.</a:t>
            </a:r>
          </a:p>
          <a:p>
            <a:pPr lvl="1"/>
            <a:endParaRPr lang="en-US" altLang="x-none" dirty="0"/>
          </a:p>
          <a:p>
            <a:r>
              <a:rPr lang="en-US" altLang="x-none" dirty="0"/>
              <a:t>Sets up a </a:t>
            </a:r>
            <a:r>
              <a:rPr lang="en-US" altLang="x-none" b="1" dirty="0"/>
              <a:t>drawing canvas</a:t>
            </a:r>
            <a:r>
              <a:rPr lang="en-US" altLang="x-none" dirty="0"/>
              <a:t> in the center of the window</a:t>
            </a:r>
            <a:br>
              <a:rPr lang="en-US" altLang="x-none" dirty="0"/>
            </a:br>
            <a:r>
              <a:rPr lang="en-US" altLang="x-none" dirty="0" smtClean="0"/>
              <a:t>In </a:t>
            </a:r>
            <a:r>
              <a:rPr lang="en-US" altLang="x-none" dirty="0"/>
              <a:t>standard Java, we must create our own drawing canvas.</a:t>
            </a:r>
          </a:p>
          <a:p>
            <a:pPr lvl="1"/>
            <a:endParaRPr lang="en-US" altLang="x-none" dirty="0"/>
          </a:p>
          <a:p>
            <a:r>
              <a:rPr lang="en-US" altLang="x-none" dirty="0"/>
              <a:t>Provides convenient methods to listen for </a:t>
            </a:r>
            <a:r>
              <a:rPr lang="en-US" altLang="x-none" dirty="0" smtClean="0"/>
              <a:t>mouse </a:t>
            </a:r>
            <a:r>
              <a:rPr lang="en-US" altLang="x-none" dirty="0"/>
              <a:t>events.</a:t>
            </a:r>
          </a:p>
          <a:p>
            <a:pPr lvl="1"/>
            <a:r>
              <a:rPr lang="en-US" altLang="x-none" dirty="0"/>
              <a:t>In standard Java, event handling takes a bit more code to set up.</a:t>
            </a:r>
          </a:p>
        </p:txBody>
      </p:sp>
    </p:spTree>
    <p:extLst>
      <p:ext uri="{BB962C8B-B14F-4D97-AF65-F5344CB8AC3E}">
        <p14:creationId xmlns:p14="http://schemas.microsoft.com/office/powerpoint/2010/main" val="1311419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ACM GUI example</a:t>
            </a:r>
          </a:p>
        </p:txBody>
      </p:sp>
      <p:sp>
        <p:nvSpPr>
          <p:cNvPr id="1827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public class ColorFun extends Program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public void init()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JButton button1 = new JButton("Red!");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JButton button2 = new JButton("Blue!");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add(button1, SOUTH);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add(button2, SOUTH);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addActionListeners();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}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800">
                <a:latin typeface="Consolas" charset="0"/>
              </a:rPr>
              <a:t>    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public void actionPerformed(ActionEvent event)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if (event.getActionCommand().equals("Red!"))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    setBackground(Color.BLUE);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} else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    setBackground(Color.RED);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}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}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45960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Java GUI example</a:t>
            </a:r>
          </a:p>
        </p:txBody>
      </p:sp>
      <p:sp>
        <p:nvSpPr>
          <p:cNvPr id="1828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public class ColorFun </a:t>
            </a:r>
            <a:r>
              <a:rPr lang="en-US" altLang="x-none" sz="1800" b="1">
                <a:solidFill>
                  <a:schemeClr val="accent2"/>
                </a:solidFill>
                <a:latin typeface="Consolas" charset="0"/>
              </a:rPr>
              <a:t>implements ActionListener</a:t>
            </a:r>
            <a:r>
              <a:rPr lang="en-US" altLang="x-none" sz="1800">
                <a:latin typeface="Consolas" charset="0"/>
              </a:rPr>
              <a:t>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public static void </a:t>
            </a:r>
            <a:r>
              <a:rPr lang="en-US" altLang="x-none" sz="1800" b="1">
                <a:latin typeface="Consolas" charset="0"/>
              </a:rPr>
              <a:t>main</a:t>
            </a:r>
            <a:r>
              <a:rPr lang="en-US" altLang="x-none" sz="1800">
                <a:latin typeface="Consolas" charset="0"/>
              </a:rPr>
              <a:t>(String[] args)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new ColorFun().init();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}</a:t>
            </a:r>
          </a:p>
          <a:p>
            <a:pPr>
              <a:lnSpc>
                <a:spcPct val="65000"/>
              </a:lnSpc>
              <a:buFontTx/>
              <a:buNone/>
            </a:pPr>
            <a:endParaRPr lang="en-US" altLang="x-none" sz="800">
              <a:latin typeface="Consolas" charset="0"/>
            </a:endParaRP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b="1">
                <a:solidFill>
                  <a:schemeClr val="accent2"/>
                </a:solidFill>
                <a:latin typeface="Consolas" charset="0"/>
              </a:rPr>
              <a:t>    private JFrame frame;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800">
                <a:latin typeface="Consolas" charset="0"/>
              </a:rPr>
              <a:t>    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public void init()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b="1">
                <a:solidFill>
                  <a:schemeClr val="accent2"/>
                </a:solidFill>
                <a:latin typeface="Consolas" charset="0"/>
              </a:rPr>
              <a:t>        frame = new JFrame("ColorFun");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b="1">
                <a:solidFill>
                  <a:schemeClr val="accent2"/>
                </a:solidFill>
                <a:latin typeface="Consolas" charset="0"/>
              </a:rPr>
              <a:t>        frame.setSize(500, 300);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JButton button1 = new JButton("Red!");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JButton button2 = new JButton("Blue!");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b="1">
                <a:solidFill>
                  <a:schemeClr val="accent2"/>
                </a:solidFill>
                <a:latin typeface="Consolas" charset="0"/>
              </a:rPr>
              <a:t>        button1.addActionListener(this);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b="1">
                <a:solidFill>
                  <a:schemeClr val="accent2"/>
                </a:solidFill>
                <a:latin typeface="Consolas" charset="0"/>
              </a:rPr>
              <a:t>        button2.addActionListener(this);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</a:t>
            </a:r>
            <a:r>
              <a:rPr lang="en-US" altLang="x-none" sz="1800" b="1">
                <a:solidFill>
                  <a:schemeClr val="accent2"/>
                </a:solidFill>
                <a:latin typeface="Consolas" charset="0"/>
              </a:rPr>
              <a:t>frame.</a:t>
            </a:r>
            <a:r>
              <a:rPr lang="en-US" altLang="x-none" sz="1800">
                <a:latin typeface="Consolas" charset="0"/>
              </a:rPr>
              <a:t>add(button1, "South");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</a:t>
            </a:r>
            <a:r>
              <a:rPr lang="en-US" altLang="x-none" sz="1800" b="1">
                <a:solidFill>
                  <a:schemeClr val="accent2"/>
                </a:solidFill>
                <a:latin typeface="Consolas" charset="0"/>
              </a:rPr>
              <a:t>frame.</a:t>
            </a:r>
            <a:r>
              <a:rPr lang="en-US" altLang="x-none" sz="1800">
                <a:latin typeface="Consolas" charset="0"/>
              </a:rPr>
              <a:t>add(button2, "South");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 b="1">
                <a:solidFill>
                  <a:schemeClr val="accent2"/>
                </a:solidFill>
                <a:latin typeface="Consolas" charset="0"/>
              </a:rPr>
              <a:t>        frame.setVisible(true);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}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800">
                <a:latin typeface="Consolas" charset="0"/>
              </a:rPr>
              <a:t>    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public void actionPerformed(ActionEvent event)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if (event.getActionCommand().equals("Red!"))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    </a:t>
            </a:r>
            <a:r>
              <a:rPr lang="en-US" altLang="x-none" sz="1800" b="1">
                <a:solidFill>
                  <a:schemeClr val="accent2"/>
                </a:solidFill>
                <a:latin typeface="Consolas" charset="0"/>
              </a:rPr>
              <a:t>frame.</a:t>
            </a:r>
            <a:r>
              <a:rPr lang="en-US" altLang="x-none" sz="1800">
                <a:latin typeface="Consolas" charset="0"/>
              </a:rPr>
              <a:t>setBackground(Color.BLUE);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} else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            </a:t>
            </a:r>
            <a:r>
              <a:rPr lang="en-US" altLang="x-none" sz="1800" b="1">
                <a:solidFill>
                  <a:schemeClr val="accent2"/>
                </a:solidFill>
                <a:latin typeface="Consolas" charset="0"/>
              </a:rPr>
              <a:t>frame.</a:t>
            </a:r>
            <a:r>
              <a:rPr lang="en-US" altLang="x-none" sz="1800">
                <a:latin typeface="Consolas" charset="0"/>
              </a:rPr>
              <a:t>setBackground(Color.RED);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800">
                <a:latin typeface="Consolas" charset="0"/>
              </a:rPr>
              <a:t>}   }   }</a:t>
            </a:r>
          </a:p>
        </p:txBody>
      </p:sp>
    </p:spTree>
    <p:extLst>
      <p:ext uri="{BB962C8B-B14F-4D97-AF65-F5344CB8AC3E}">
        <p14:creationId xmlns:p14="http://schemas.microsoft.com/office/powerpoint/2010/main" val="1900521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Summary</a:t>
            </a:r>
          </a:p>
        </p:txBody>
      </p:sp>
      <p:sp>
        <p:nvSpPr>
          <p:cNvPr id="1835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b="1" dirty="0"/>
              <a:t>Benefits of libraries:</a:t>
            </a:r>
          </a:p>
          <a:p>
            <a:pPr lvl="1"/>
            <a:r>
              <a:rPr lang="en-US" altLang="x-none" dirty="0"/>
              <a:t>simplify syntax/rough edges of language/API</a:t>
            </a:r>
          </a:p>
          <a:p>
            <a:pPr lvl="1"/>
            <a:r>
              <a:rPr lang="en-US" altLang="x-none" dirty="0"/>
              <a:t>avoid re-writing the same code over and over</a:t>
            </a:r>
          </a:p>
          <a:p>
            <a:pPr lvl="1"/>
            <a:r>
              <a:rPr lang="en-US" altLang="x-none" dirty="0"/>
              <a:t>possible to make advanced programs quickly</a:t>
            </a:r>
          </a:p>
          <a:p>
            <a:pPr lvl="1"/>
            <a:r>
              <a:rPr lang="en-US" altLang="x-none" dirty="0"/>
              <a:t>leverage work of others</a:t>
            </a:r>
          </a:p>
          <a:p>
            <a:pPr lvl="1"/>
            <a:endParaRPr lang="en-US" altLang="x-none" dirty="0"/>
          </a:p>
          <a:p>
            <a:r>
              <a:rPr lang="en-US" altLang="x-none" b="1" dirty="0"/>
              <a:t>Drawbacks of libraries:</a:t>
            </a:r>
          </a:p>
          <a:p>
            <a:pPr lvl="1"/>
            <a:r>
              <a:rPr lang="en-US" altLang="x-none" dirty="0"/>
              <a:t>learn a "dialect" of the language </a:t>
            </a:r>
            <a:r>
              <a:rPr lang="en-US" altLang="x-none" dirty="0" smtClean="0"/>
              <a:t>("ACM </a:t>
            </a:r>
            <a:r>
              <a:rPr lang="en-US" altLang="x-none" dirty="0"/>
              <a:t>Java" vs. "real Java")</a:t>
            </a:r>
          </a:p>
          <a:p>
            <a:pPr lvl="1"/>
            <a:r>
              <a:rPr lang="en-US" altLang="x-none" dirty="0"/>
              <a:t>lack of understanding of how lower levels or real APIs work</a:t>
            </a:r>
          </a:p>
          <a:p>
            <a:pPr lvl="1"/>
            <a:r>
              <a:rPr lang="en-US" altLang="x-none" dirty="0" smtClean="0"/>
              <a:t>some libraries can be buggy or lack documentation</a:t>
            </a:r>
          </a:p>
          <a:p>
            <a:pPr lvl="1"/>
            <a:r>
              <a:rPr lang="en-US" altLang="x-none" dirty="0" smtClean="0"/>
              <a:t>limitations </a:t>
            </a:r>
            <a:r>
              <a:rPr lang="en-US" altLang="x-none" dirty="0"/>
              <a:t>on usage; e.g. </a:t>
            </a:r>
            <a:r>
              <a:rPr lang="en-US" altLang="x-none" dirty="0" smtClean="0"/>
              <a:t>ACM </a:t>
            </a:r>
            <a:r>
              <a:rPr lang="en-US" altLang="x-none" dirty="0"/>
              <a:t>library cannot be re-distributed for commercial </a:t>
            </a:r>
            <a:r>
              <a:rPr lang="en-US" altLang="x-none" dirty="0" smtClean="0"/>
              <a:t>purposes</a:t>
            </a:r>
            <a:endParaRPr lang="en-US" altLang="x-none" dirty="0"/>
          </a:p>
        </p:txBody>
      </p:sp>
      <p:pic>
        <p:nvPicPr>
          <p:cNvPr id="1835013" name="Picture 5" descr="gotfu_snapshot_cs106a_breakou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172" y="1539240"/>
            <a:ext cx="122713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21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Life after the ACM Libraries</a:t>
            </a:r>
          </a:p>
          <a:p>
            <a:r>
              <a:rPr lang="en-US" sz="3600" dirty="0" smtClean="0"/>
              <a:t>Life after Java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Life after PC programs</a:t>
            </a:r>
          </a:p>
          <a:p>
            <a:pPr lvl="1"/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Internet </a:t>
            </a:r>
            <a:r>
              <a:rPr lang="en-US" sz="3400" dirty="0" smtClean="0">
                <a:solidFill>
                  <a:schemeClr val="bg1">
                    <a:lumMod val="75000"/>
                  </a:schemeClr>
                </a:solidFill>
              </a:rPr>
              <a:t>applications</a:t>
            </a:r>
          </a:p>
          <a:p>
            <a:pPr lvl="1"/>
            <a:r>
              <a:rPr lang="en-US" sz="3400" dirty="0" smtClean="0">
                <a:solidFill>
                  <a:schemeClr val="bg1">
                    <a:lumMod val="75000"/>
                  </a:schemeClr>
                </a:solidFill>
              </a:rPr>
              <a:t>Mobile applications</a:t>
            </a:r>
          </a:p>
          <a:p>
            <a:pPr marL="344487" lvl="1" indent="0">
              <a:buNone/>
            </a:pPr>
            <a:endParaRPr lang="en-US" sz="34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21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Languages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2251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625600"/>
            <a:ext cx="63500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07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Languages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72" y="1576832"/>
            <a:ext cx="8118856" cy="459527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44040" y="6331538"/>
            <a:ext cx="5455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Lucida" charset="0"/>
              </a:rPr>
              <a:t>https://</a:t>
            </a:r>
            <a:r>
              <a:rPr lang="en-US" dirty="0" err="1">
                <a:solidFill>
                  <a:srgbClr val="000000"/>
                </a:solidFill>
                <a:latin typeface="Lucida" charset="0"/>
              </a:rPr>
              <a:t>imgs.xkcd.com</a:t>
            </a:r>
            <a:r>
              <a:rPr lang="en-US" dirty="0">
                <a:solidFill>
                  <a:srgbClr val="000000"/>
                </a:solidFill>
                <a:latin typeface="Lucida" charset="0"/>
              </a:rPr>
              <a:t>/comics/</a:t>
            </a:r>
            <a:r>
              <a:rPr lang="en-US" dirty="0" err="1">
                <a:solidFill>
                  <a:srgbClr val="000000"/>
                </a:solidFill>
                <a:latin typeface="Lucida" charset="0"/>
              </a:rPr>
              <a:t>standards.png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285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Announcements</a:t>
            </a:r>
          </a:p>
          <a:p>
            <a:r>
              <a:rPr lang="en-US" sz="3600" dirty="0" smtClean="0"/>
              <a:t>Life after the ACM Libraries</a:t>
            </a:r>
          </a:p>
          <a:p>
            <a:r>
              <a:rPr lang="en-US" sz="3600" dirty="0" smtClean="0"/>
              <a:t>Life after Java</a:t>
            </a:r>
          </a:p>
          <a:p>
            <a:r>
              <a:rPr lang="en-US" sz="3600" dirty="0" smtClean="0"/>
              <a:t>Life after PC programs</a:t>
            </a:r>
          </a:p>
          <a:p>
            <a:pPr lvl="1"/>
            <a:r>
              <a:rPr lang="en-US" sz="3400" dirty="0"/>
              <a:t>Internet </a:t>
            </a:r>
            <a:r>
              <a:rPr lang="en-US" sz="3400" dirty="0" smtClean="0"/>
              <a:t>applications</a:t>
            </a:r>
          </a:p>
          <a:p>
            <a:pPr lvl="1"/>
            <a:r>
              <a:rPr lang="en-US" sz="3400" dirty="0" smtClean="0"/>
              <a:t>Mobile applications</a:t>
            </a:r>
          </a:p>
          <a:p>
            <a:pPr marL="344487" lvl="1" indent="0">
              <a:buNone/>
            </a:pPr>
            <a:endParaRPr lang="en-US" sz="3400" dirty="0" smtClean="0"/>
          </a:p>
          <a:p>
            <a:pPr marL="3175" indent="0">
              <a:buNone/>
            </a:pPr>
            <a:r>
              <a:rPr lang="en-US" sz="3600" b="1" dirty="0" smtClean="0"/>
              <a:t>Tomorrow: </a:t>
            </a:r>
            <a:r>
              <a:rPr lang="en-US" sz="3600" dirty="0" smtClean="0"/>
              <a:t>Intro to Machine Learning!</a:t>
            </a:r>
            <a:endParaRPr lang="en-US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108047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4069" y="1317535"/>
            <a:ext cx="829586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&lt;Double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&gt; evens = 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&lt;&gt;();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100;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% 2 == 0)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evens.add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(evens);</a:t>
            </a: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9025" y="5254752"/>
            <a:ext cx="8085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Consolas" charset="0"/>
                <a:ea typeface="Consolas" charset="0"/>
                <a:cs typeface="Consolas" charset="0"/>
              </a:rPr>
              <a:t>prints [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2, 4, 6, 8, 10, 12, </a:t>
            </a:r>
            <a:r>
              <a:rPr lang="mr-IN" sz="32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 ]</a:t>
            </a:r>
            <a:endParaRPr lang="en-US" sz="32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257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C++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4068" y="1317535"/>
            <a:ext cx="63302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Vector&lt;double&gt; evens;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100;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% 2 == 0)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evens.add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cout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&lt;&lt; evens &lt;&lt;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endl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9025" y="5254752"/>
            <a:ext cx="8085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Consolas" charset="0"/>
                <a:ea typeface="Consolas" charset="0"/>
                <a:cs typeface="Consolas" charset="0"/>
              </a:rPr>
              <a:t>prints [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2, 4, 6, 8, 10, 12, </a:t>
            </a:r>
            <a:r>
              <a:rPr lang="mr-IN" sz="32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 ]</a:t>
            </a:r>
            <a:endParaRPr lang="en-US" sz="32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318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6896" y="1329727"/>
            <a:ext cx="86102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evens = []</a:t>
            </a:r>
          </a:p>
          <a:p>
            <a:r>
              <a:rPr lang="en-US" sz="24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in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range(100):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4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% 2 </a:t>
            </a:r>
            <a:r>
              <a:rPr lang="en-US" sz="24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==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0: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evens.append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4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evens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9025" y="5254752"/>
            <a:ext cx="8085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Consolas" charset="0"/>
                <a:ea typeface="Consolas" charset="0"/>
                <a:cs typeface="Consolas" charset="0"/>
              </a:rPr>
              <a:t>prints [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2, 4, 6, 8, 10, 12, </a:t>
            </a:r>
            <a:r>
              <a:rPr lang="mr-IN" sz="32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 ]</a:t>
            </a:r>
            <a:endParaRPr lang="en-US" sz="32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130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6896" y="1329727"/>
            <a:ext cx="86102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evens = []</a:t>
            </a:r>
          </a:p>
          <a:p>
            <a:r>
              <a:rPr lang="en-US" sz="24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100;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  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% 2 </a:t>
            </a:r>
            <a:r>
              <a:rPr lang="en-US" sz="24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==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0)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evens.push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r>
              <a:rPr lang="en-US" sz="2400" b="1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console.log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(evens)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9025" y="5254752"/>
            <a:ext cx="8085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latin typeface="Consolas" charset="0"/>
                <a:ea typeface="Consolas" charset="0"/>
                <a:cs typeface="Consolas" charset="0"/>
              </a:rPr>
              <a:t>prints [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2, 4, 6, 8, 10, 12, </a:t>
            </a:r>
            <a:r>
              <a:rPr lang="mr-IN" sz="32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 ]</a:t>
            </a:r>
            <a:endParaRPr lang="en-US" sz="32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57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Life after the ACM Libraries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Life after Java</a:t>
            </a:r>
          </a:p>
          <a:p>
            <a:r>
              <a:rPr lang="en-US" sz="3600" dirty="0" smtClean="0"/>
              <a:t>Life after PC programs</a:t>
            </a:r>
          </a:p>
          <a:p>
            <a:pPr lvl="1"/>
            <a:r>
              <a:rPr lang="en-US" sz="3400" dirty="0"/>
              <a:t>Internet </a:t>
            </a:r>
            <a:r>
              <a:rPr lang="en-US" sz="3400" dirty="0" smtClean="0"/>
              <a:t>applications</a:t>
            </a:r>
          </a:p>
          <a:p>
            <a:pPr lvl="1"/>
            <a:r>
              <a:rPr lang="en-US" sz="3400" dirty="0" smtClean="0">
                <a:solidFill>
                  <a:schemeClr val="bg1">
                    <a:lumMod val="75000"/>
                  </a:schemeClr>
                </a:solidFill>
              </a:rPr>
              <a:t>Mobile applications</a:t>
            </a:r>
          </a:p>
          <a:p>
            <a:pPr marL="344487" lvl="1" indent="0">
              <a:buNone/>
            </a:pPr>
            <a:endParaRPr lang="en-US" sz="34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34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Programs and the Internet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400" dirty="0" smtClean="0"/>
              <a:t>How does your phone communicate with Facebook?</a:t>
            </a:r>
            <a:endParaRPr lang="en-US" sz="8400" dirty="0"/>
          </a:p>
        </p:txBody>
      </p:sp>
    </p:spTree>
    <p:extLst>
      <p:ext uri="{BB962C8B-B14F-4D97-AF65-F5344CB8AC3E}">
        <p14:creationId xmlns:p14="http://schemas.microsoft.com/office/powerpoint/2010/main" val="2010419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Programs and the Internet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400" dirty="0" smtClean="0"/>
              <a:t>The Java program on your </a:t>
            </a:r>
            <a:r>
              <a:rPr lang="en-US" sz="8400" b="1" dirty="0" smtClean="0"/>
              <a:t>phone</a:t>
            </a:r>
            <a:r>
              <a:rPr lang="en-US" sz="8400" dirty="0" smtClean="0"/>
              <a:t> talks to the Java program at </a:t>
            </a:r>
            <a:r>
              <a:rPr lang="en-US" sz="8400" b="1" dirty="0" smtClean="0"/>
              <a:t>Facebook</a:t>
            </a:r>
            <a:r>
              <a:rPr lang="en-US" sz="8400" dirty="0" smtClean="0"/>
              <a:t>.</a:t>
            </a:r>
            <a:endParaRPr lang="en-US" sz="8400" dirty="0"/>
          </a:p>
        </p:txBody>
      </p:sp>
    </p:spTree>
    <p:extLst>
      <p:ext uri="{BB962C8B-B14F-4D97-AF65-F5344CB8AC3E}">
        <p14:creationId xmlns:p14="http://schemas.microsoft.com/office/powerpoint/2010/main" val="37597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70340" y="6330301"/>
            <a:ext cx="665579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* Android phones run Java. So do </a:t>
            </a:r>
            <a:r>
              <a:rPr lang="en-US" sz="2400" dirty="0"/>
              <a:t>F</a:t>
            </a:r>
            <a:r>
              <a:rPr lang="en-US" sz="2400" dirty="0" smtClean="0"/>
              <a:t>acebook servers!</a:t>
            </a:r>
            <a:endParaRPr lang="en-US" sz="2400" dirty="0"/>
          </a:p>
        </p:txBody>
      </p:sp>
      <p:sp>
        <p:nvSpPr>
          <p:cNvPr id="11" name="Can 10"/>
          <p:cNvSpPr/>
          <p:nvPr/>
        </p:nvSpPr>
        <p:spPr>
          <a:xfrm>
            <a:off x="6553200" y="1670621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462471" y="1208956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Facebook </a:t>
            </a:r>
            <a:r>
              <a:rPr lang="en-US" sz="2400" dirty="0" smtClean="0"/>
              <a:t>Server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28848" r="26392"/>
          <a:stretch/>
        </p:blipFill>
        <p:spPr>
          <a:xfrm>
            <a:off x="6934200" y="2356422"/>
            <a:ext cx="1307425" cy="1752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70621"/>
            <a:ext cx="2871216" cy="47316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28848" r="26392"/>
          <a:stretch/>
        </p:blipFill>
        <p:spPr>
          <a:xfrm>
            <a:off x="726713" y="1967256"/>
            <a:ext cx="2350220" cy="365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291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70621"/>
            <a:ext cx="2871216" cy="4731606"/>
          </a:xfrm>
          <a:prstGeom prst="rect">
            <a:avLst/>
          </a:prstGeom>
        </p:spPr>
      </p:pic>
      <p:sp>
        <p:nvSpPr>
          <p:cNvPr id="11" name="Can 10"/>
          <p:cNvSpPr/>
          <p:nvPr/>
        </p:nvSpPr>
        <p:spPr>
          <a:xfrm>
            <a:off x="6553200" y="1670621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462471" y="1208956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Facebook </a:t>
            </a:r>
            <a:r>
              <a:rPr lang="en-US" sz="2400" dirty="0" smtClean="0"/>
              <a:t>Server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28848" r="26392"/>
          <a:stretch/>
        </p:blipFill>
        <p:spPr>
          <a:xfrm>
            <a:off x="6934200" y="2356422"/>
            <a:ext cx="1307425" cy="1752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06" y="1950719"/>
            <a:ext cx="2374069" cy="377692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43400" y="3350254"/>
            <a:ext cx="2094872" cy="28296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smtClean="0"/>
              <a:t>troccoli@stanford.edu</a:t>
            </a:r>
            <a:endParaRPr lang="en-US" sz="1200" dirty="0"/>
          </a:p>
        </p:txBody>
      </p:sp>
      <p:sp>
        <p:nvSpPr>
          <p:cNvPr id="17" name="Freeform 16"/>
          <p:cNvSpPr/>
          <p:nvPr/>
        </p:nvSpPr>
        <p:spPr>
          <a:xfrm>
            <a:off x="3328415" y="1558827"/>
            <a:ext cx="3088691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629432" y="2765935"/>
            <a:ext cx="4325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Is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this login ok?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3464510" y="4158194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258374" y="4715965"/>
            <a:ext cx="4053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Confirmed. 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troccoli@stanford.edu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is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now logged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in.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86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70621"/>
            <a:ext cx="2871216" cy="4731606"/>
          </a:xfrm>
          <a:prstGeom prst="rect">
            <a:avLst/>
          </a:prstGeom>
        </p:spPr>
      </p:pic>
      <p:sp>
        <p:nvSpPr>
          <p:cNvPr id="11" name="Can 10"/>
          <p:cNvSpPr/>
          <p:nvPr/>
        </p:nvSpPr>
        <p:spPr>
          <a:xfrm>
            <a:off x="6553200" y="1670621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462471" y="1208956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Facebook </a:t>
            </a:r>
            <a:r>
              <a:rPr lang="en-US" sz="2400" dirty="0" smtClean="0"/>
              <a:t>Server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28848" r="26392"/>
          <a:stretch/>
        </p:blipFill>
        <p:spPr>
          <a:xfrm>
            <a:off x="6934200" y="2356422"/>
            <a:ext cx="1307425" cy="1752600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>
            <a:off x="3328415" y="1558827"/>
            <a:ext cx="3088691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014826" y="2765935"/>
            <a:ext cx="365115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smtClean="0">
                <a:latin typeface="Courier" charset="0"/>
                <a:ea typeface="Courier" charset="0"/>
                <a:cs typeface="Courier" charset="0"/>
              </a:rPr>
              <a:t>Send me the </a:t>
            </a:r>
            <a:r>
              <a:rPr lang="en-US" sz="21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full name </a:t>
            </a:r>
            <a:r>
              <a:rPr lang="en-US" sz="2100" dirty="0" smtClean="0"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sz="2100" dirty="0" err="1" smtClean="0">
                <a:latin typeface="Courier" charset="0"/>
                <a:ea typeface="Courier" charset="0"/>
                <a:cs typeface="Courier" charset="0"/>
              </a:rPr>
              <a:t>troccoli@stanford.edu</a:t>
            </a:r>
            <a:endParaRPr lang="en-US" sz="21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3464510" y="4158194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819462" y="4973503"/>
            <a:ext cx="4053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Nick Troccoli”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25439" y="2308376"/>
            <a:ext cx="2335070" cy="32999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384455" y="3694263"/>
            <a:ext cx="9713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Nick Troccoli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1825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  <p:bldP spid="20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sz="3600" dirty="0" smtClean="0"/>
              <a:t>Life after the ACM Libraries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Life after Java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Life after PC programs</a:t>
            </a:r>
          </a:p>
          <a:p>
            <a:pPr lvl="1"/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Internet </a:t>
            </a:r>
            <a:r>
              <a:rPr lang="en-US" sz="3400" dirty="0" smtClean="0">
                <a:solidFill>
                  <a:schemeClr val="bg1">
                    <a:lumMod val="75000"/>
                  </a:schemeClr>
                </a:solidFill>
              </a:rPr>
              <a:t>applications</a:t>
            </a:r>
          </a:p>
          <a:p>
            <a:pPr lvl="1"/>
            <a:r>
              <a:rPr lang="en-US" sz="3400" dirty="0" smtClean="0">
                <a:solidFill>
                  <a:schemeClr val="bg1">
                    <a:lumMod val="75000"/>
                  </a:schemeClr>
                </a:solidFill>
              </a:rPr>
              <a:t>Mobile applications</a:t>
            </a:r>
          </a:p>
          <a:p>
            <a:pPr marL="344487" lvl="1" indent="0">
              <a:buNone/>
            </a:pPr>
            <a:endParaRPr lang="en-US" sz="34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0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70621"/>
            <a:ext cx="2871216" cy="4731606"/>
          </a:xfrm>
          <a:prstGeom prst="rect">
            <a:avLst/>
          </a:prstGeom>
        </p:spPr>
      </p:pic>
      <p:sp>
        <p:nvSpPr>
          <p:cNvPr id="11" name="Can 10"/>
          <p:cNvSpPr/>
          <p:nvPr/>
        </p:nvSpPr>
        <p:spPr>
          <a:xfrm>
            <a:off x="6553200" y="1670621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462471" y="1208956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Facebook </a:t>
            </a:r>
            <a:r>
              <a:rPr lang="en-US" sz="2400" dirty="0" smtClean="0"/>
              <a:t>Server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28848" r="26392"/>
          <a:stretch/>
        </p:blipFill>
        <p:spPr>
          <a:xfrm>
            <a:off x="6934200" y="2356422"/>
            <a:ext cx="1307425" cy="1752600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>
            <a:off x="3328415" y="1558827"/>
            <a:ext cx="3088691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014826" y="2765935"/>
            <a:ext cx="365115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smtClean="0">
                <a:latin typeface="Courier" charset="0"/>
                <a:ea typeface="Courier" charset="0"/>
                <a:cs typeface="Courier" charset="0"/>
              </a:rPr>
              <a:t>Send me the </a:t>
            </a:r>
            <a:r>
              <a:rPr lang="en-US" sz="21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cover photo</a:t>
            </a:r>
            <a:r>
              <a:rPr lang="en-US" sz="2100" dirty="0" smtClean="0">
                <a:latin typeface="Courier" charset="0"/>
                <a:ea typeface="Courier" charset="0"/>
                <a:cs typeface="Courier" charset="0"/>
              </a:rPr>
              <a:t> for </a:t>
            </a:r>
            <a:r>
              <a:rPr lang="en-US" sz="2100" dirty="0" err="1" smtClean="0">
                <a:latin typeface="Courier" charset="0"/>
                <a:ea typeface="Courier" charset="0"/>
                <a:cs typeface="Courier" charset="0"/>
              </a:rPr>
              <a:t>troccoli@stanford.edu</a:t>
            </a:r>
            <a:endParaRPr lang="en-US" sz="21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3464510" y="4158194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25439" y="2308376"/>
            <a:ext cx="2335070" cy="32999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384455" y="3694263"/>
            <a:ext cx="9713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Nick Troccoli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423" y="4859775"/>
            <a:ext cx="2781554" cy="17443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34" y="2308376"/>
            <a:ext cx="2328657" cy="146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8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Programs and the Internet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400" dirty="0" smtClean="0"/>
              <a:t>There are two types of internet programs: </a:t>
            </a:r>
            <a:r>
              <a:rPr lang="en-US" sz="8400" b="1" dirty="0" smtClean="0"/>
              <a:t>clients</a:t>
            </a:r>
            <a:r>
              <a:rPr lang="en-US" sz="8400" dirty="0" smtClean="0"/>
              <a:t> and </a:t>
            </a:r>
            <a:r>
              <a:rPr lang="en-US" sz="8400" b="1" dirty="0" smtClean="0"/>
              <a:t>servers</a:t>
            </a:r>
            <a:r>
              <a:rPr lang="en-US" sz="8400" dirty="0" smtClean="0"/>
              <a:t>.</a:t>
            </a:r>
            <a:endParaRPr lang="en-US" sz="8400" dirty="0"/>
          </a:p>
        </p:txBody>
      </p:sp>
    </p:spTree>
    <p:extLst>
      <p:ext uri="{BB962C8B-B14F-4D97-AF65-F5344CB8AC3E}">
        <p14:creationId xmlns:p14="http://schemas.microsoft.com/office/powerpoint/2010/main" val="101879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Programs and the Internet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400" b="1" dirty="0" smtClean="0"/>
              <a:t>Clients </a:t>
            </a:r>
            <a:r>
              <a:rPr lang="en-US" sz="8400" dirty="0" smtClean="0"/>
              <a:t>send </a:t>
            </a:r>
            <a:r>
              <a:rPr lang="en-US" sz="8400" b="1" dirty="0" smtClean="0"/>
              <a:t>requests</a:t>
            </a:r>
            <a:r>
              <a:rPr lang="en-US" sz="8400" dirty="0" smtClean="0"/>
              <a:t> to </a:t>
            </a:r>
            <a:r>
              <a:rPr lang="en-US" sz="8400" b="1" dirty="0" smtClean="0"/>
              <a:t>servers</a:t>
            </a:r>
            <a:r>
              <a:rPr lang="en-US" sz="8400" dirty="0" smtClean="0"/>
              <a:t>, who </a:t>
            </a:r>
            <a:r>
              <a:rPr lang="en-US" sz="8400" b="1" dirty="0" smtClean="0"/>
              <a:t>respond</a:t>
            </a:r>
            <a:r>
              <a:rPr lang="en-US" sz="8400" dirty="0" smtClean="0"/>
              <a:t> to those requests.</a:t>
            </a:r>
            <a:endParaRPr lang="en-US" sz="8400" b="1" dirty="0"/>
          </a:p>
        </p:txBody>
      </p:sp>
    </p:spTree>
    <p:extLst>
      <p:ext uri="{BB962C8B-B14F-4D97-AF65-F5344CB8AC3E}">
        <p14:creationId xmlns:p14="http://schemas.microsoft.com/office/powerpoint/2010/main" val="93757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Servers Are Computer Programs!</a:t>
            </a:r>
            <a:endParaRPr lang="en-US" sz="3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664" y="1963229"/>
            <a:ext cx="5339621" cy="3559747"/>
          </a:xfrm>
          <a:prstGeom prst="rect">
            <a:avLst/>
          </a:prstGeom>
        </p:spPr>
      </p:pic>
      <p:sp>
        <p:nvSpPr>
          <p:cNvPr id="13" name="Can 12"/>
          <p:cNvSpPr/>
          <p:nvPr/>
        </p:nvSpPr>
        <p:spPr>
          <a:xfrm>
            <a:off x="160464" y="2344229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08797" y="1854763"/>
            <a:ext cx="1784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Facebook </a:t>
            </a:r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751264" y="3182429"/>
            <a:ext cx="663964" cy="1008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 smtClean="0"/>
              <a:t>=</a:t>
            </a:r>
            <a:endParaRPr lang="en-US" sz="6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28848" r="26392"/>
          <a:stretch/>
        </p:blipFill>
        <p:spPr>
          <a:xfrm>
            <a:off x="541464" y="3106229"/>
            <a:ext cx="13074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8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Servers</a:t>
            </a:r>
            <a:endParaRPr lang="en-US" dirty="0"/>
          </a:p>
        </p:txBody>
      </p:sp>
      <p:sp>
        <p:nvSpPr>
          <p:cNvPr id="9" name="Can 8"/>
          <p:cNvSpPr/>
          <p:nvPr/>
        </p:nvSpPr>
        <p:spPr>
          <a:xfrm>
            <a:off x="3491928" y="3734117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094413" y="3208894"/>
            <a:ext cx="86433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Server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28848" r="26392"/>
          <a:stretch/>
        </p:blipFill>
        <p:spPr>
          <a:xfrm>
            <a:off x="3872928" y="4496117"/>
            <a:ext cx="1307425" cy="1752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58389" y="1249680"/>
            <a:ext cx="2212465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Request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algn="ctr"/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someRequest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2398776" y="2346960"/>
            <a:ext cx="899178" cy="1707427"/>
          </a:xfrm>
          <a:custGeom>
            <a:avLst/>
            <a:gdLst>
              <a:gd name="connsiteX0" fmla="*/ 0 w 899178"/>
              <a:gd name="connsiteY0" fmla="*/ 0 h 1707427"/>
              <a:gd name="connsiteX1" fmla="*/ 441960 w 899178"/>
              <a:gd name="connsiteY1" fmla="*/ 1143000 h 1707427"/>
              <a:gd name="connsiteX2" fmla="*/ 579120 w 899178"/>
              <a:gd name="connsiteY2" fmla="*/ 1264920 h 1707427"/>
              <a:gd name="connsiteX3" fmla="*/ 624840 w 899178"/>
              <a:gd name="connsiteY3" fmla="*/ 1280160 h 1707427"/>
              <a:gd name="connsiteX4" fmla="*/ 716280 w 899178"/>
              <a:gd name="connsiteY4" fmla="*/ 1341120 h 1707427"/>
              <a:gd name="connsiteX5" fmla="*/ 807720 w 899178"/>
              <a:gd name="connsiteY5" fmla="*/ 1402080 h 1707427"/>
              <a:gd name="connsiteX6" fmla="*/ 838200 w 899178"/>
              <a:gd name="connsiteY6" fmla="*/ 1356360 h 1707427"/>
              <a:gd name="connsiteX7" fmla="*/ 868680 w 899178"/>
              <a:gd name="connsiteY7" fmla="*/ 1112520 h 1707427"/>
              <a:gd name="connsiteX8" fmla="*/ 883920 w 899178"/>
              <a:gd name="connsiteY8" fmla="*/ 1005840 h 1707427"/>
              <a:gd name="connsiteX9" fmla="*/ 899160 w 899178"/>
              <a:gd name="connsiteY9" fmla="*/ 960120 h 1707427"/>
              <a:gd name="connsiteX10" fmla="*/ 868680 w 899178"/>
              <a:gd name="connsiteY10" fmla="*/ 1432560 h 1707427"/>
              <a:gd name="connsiteX11" fmla="*/ 822960 w 899178"/>
              <a:gd name="connsiteY11" fmla="*/ 1569720 h 1707427"/>
              <a:gd name="connsiteX12" fmla="*/ 685800 w 899178"/>
              <a:gd name="connsiteY12" fmla="*/ 1600200 h 1707427"/>
              <a:gd name="connsiteX13" fmla="*/ 472440 w 899178"/>
              <a:gd name="connsiteY13" fmla="*/ 1661160 h 1707427"/>
              <a:gd name="connsiteX14" fmla="*/ 381000 w 899178"/>
              <a:gd name="connsiteY14" fmla="*/ 1706880 h 1707427"/>
              <a:gd name="connsiteX15" fmla="*/ 365760 w 899178"/>
              <a:gd name="connsiteY15" fmla="*/ 1706880 h 1707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99178" h="1707427">
                <a:moveTo>
                  <a:pt x="0" y="0"/>
                </a:moveTo>
                <a:cubicBezTo>
                  <a:pt x="364151" y="1092453"/>
                  <a:pt x="89258" y="790298"/>
                  <a:pt x="441960" y="1143000"/>
                </a:cubicBezTo>
                <a:cubicBezTo>
                  <a:pt x="482350" y="1183390"/>
                  <a:pt x="524730" y="1237725"/>
                  <a:pt x="579120" y="1264920"/>
                </a:cubicBezTo>
                <a:cubicBezTo>
                  <a:pt x="593488" y="1272104"/>
                  <a:pt x="609600" y="1275080"/>
                  <a:pt x="624840" y="1280160"/>
                </a:cubicBezTo>
                <a:cubicBezTo>
                  <a:pt x="726305" y="1381625"/>
                  <a:pt x="617030" y="1285981"/>
                  <a:pt x="716280" y="1341120"/>
                </a:cubicBezTo>
                <a:cubicBezTo>
                  <a:pt x="748302" y="1358910"/>
                  <a:pt x="807720" y="1402080"/>
                  <a:pt x="807720" y="1402080"/>
                </a:cubicBezTo>
                <a:cubicBezTo>
                  <a:pt x="817880" y="1386840"/>
                  <a:pt x="834825" y="1374362"/>
                  <a:pt x="838200" y="1356360"/>
                </a:cubicBezTo>
                <a:cubicBezTo>
                  <a:pt x="908795" y="979855"/>
                  <a:pt x="819368" y="1260456"/>
                  <a:pt x="868680" y="1112520"/>
                </a:cubicBezTo>
                <a:cubicBezTo>
                  <a:pt x="873760" y="1076960"/>
                  <a:pt x="876875" y="1041063"/>
                  <a:pt x="883920" y="1005840"/>
                </a:cubicBezTo>
                <a:cubicBezTo>
                  <a:pt x="887070" y="990088"/>
                  <a:pt x="899733" y="944066"/>
                  <a:pt x="899160" y="960120"/>
                </a:cubicBezTo>
                <a:cubicBezTo>
                  <a:pt x="893528" y="1117827"/>
                  <a:pt x="894623" y="1276900"/>
                  <a:pt x="868680" y="1432560"/>
                </a:cubicBezTo>
                <a:cubicBezTo>
                  <a:pt x="862982" y="1466750"/>
                  <a:pt x="863140" y="1542933"/>
                  <a:pt x="822960" y="1569720"/>
                </a:cubicBezTo>
                <a:cubicBezTo>
                  <a:pt x="813431" y="1576073"/>
                  <a:pt x="687857" y="1599612"/>
                  <a:pt x="685800" y="1600200"/>
                </a:cubicBezTo>
                <a:cubicBezTo>
                  <a:pt x="434214" y="1672082"/>
                  <a:pt x="644191" y="1626810"/>
                  <a:pt x="472440" y="1661160"/>
                </a:cubicBezTo>
                <a:cubicBezTo>
                  <a:pt x="427742" y="1690959"/>
                  <a:pt x="431477" y="1694261"/>
                  <a:pt x="381000" y="1706880"/>
                </a:cubicBezTo>
                <a:cubicBezTo>
                  <a:pt x="376072" y="1708112"/>
                  <a:pt x="370840" y="1706880"/>
                  <a:pt x="365760" y="1706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460551" y="1417320"/>
            <a:ext cx="2765501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String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serverResponse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5797296" y="2225040"/>
            <a:ext cx="1508760" cy="2286000"/>
          </a:xfrm>
          <a:custGeom>
            <a:avLst/>
            <a:gdLst>
              <a:gd name="connsiteX0" fmla="*/ 0 w 1508760"/>
              <a:gd name="connsiteY0" fmla="*/ 2270760 h 2286000"/>
              <a:gd name="connsiteX1" fmla="*/ 60960 w 1508760"/>
              <a:gd name="connsiteY1" fmla="*/ 2286000 h 2286000"/>
              <a:gd name="connsiteX2" fmla="*/ 121920 w 1508760"/>
              <a:gd name="connsiteY2" fmla="*/ 2270760 h 2286000"/>
              <a:gd name="connsiteX3" fmla="*/ 198120 w 1508760"/>
              <a:gd name="connsiteY3" fmla="*/ 2255520 h 2286000"/>
              <a:gd name="connsiteX4" fmla="*/ 259080 w 1508760"/>
              <a:gd name="connsiteY4" fmla="*/ 2209800 h 2286000"/>
              <a:gd name="connsiteX5" fmla="*/ 304800 w 1508760"/>
              <a:gd name="connsiteY5" fmla="*/ 2194560 h 2286000"/>
              <a:gd name="connsiteX6" fmla="*/ 365760 w 1508760"/>
              <a:gd name="connsiteY6" fmla="*/ 2164080 h 2286000"/>
              <a:gd name="connsiteX7" fmla="*/ 502920 w 1508760"/>
              <a:gd name="connsiteY7" fmla="*/ 2057400 h 2286000"/>
              <a:gd name="connsiteX8" fmla="*/ 1051560 w 1508760"/>
              <a:gd name="connsiteY8" fmla="*/ 899160 h 2286000"/>
              <a:gd name="connsiteX9" fmla="*/ 1036320 w 1508760"/>
              <a:gd name="connsiteY9" fmla="*/ 320040 h 2286000"/>
              <a:gd name="connsiteX10" fmla="*/ 1005840 w 1508760"/>
              <a:gd name="connsiteY10" fmla="*/ 182880 h 2286000"/>
              <a:gd name="connsiteX11" fmla="*/ 853440 w 1508760"/>
              <a:gd name="connsiteY11" fmla="*/ 30480 h 2286000"/>
              <a:gd name="connsiteX12" fmla="*/ 807720 w 1508760"/>
              <a:gd name="connsiteY12" fmla="*/ 0 h 2286000"/>
              <a:gd name="connsiteX13" fmla="*/ 762000 w 1508760"/>
              <a:gd name="connsiteY13" fmla="*/ 91440 h 2286000"/>
              <a:gd name="connsiteX14" fmla="*/ 746760 w 1508760"/>
              <a:gd name="connsiteY14" fmla="*/ 137160 h 2286000"/>
              <a:gd name="connsiteX15" fmla="*/ 685800 w 1508760"/>
              <a:gd name="connsiteY15" fmla="*/ 228600 h 2286000"/>
              <a:gd name="connsiteX16" fmla="*/ 655320 w 1508760"/>
              <a:gd name="connsiteY16" fmla="*/ 274320 h 2286000"/>
              <a:gd name="connsiteX17" fmla="*/ 624840 w 1508760"/>
              <a:gd name="connsiteY17" fmla="*/ 335280 h 2286000"/>
              <a:gd name="connsiteX18" fmla="*/ 609600 w 1508760"/>
              <a:gd name="connsiteY18" fmla="*/ 381000 h 2286000"/>
              <a:gd name="connsiteX19" fmla="*/ 655320 w 1508760"/>
              <a:gd name="connsiteY19" fmla="*/ 213360 h 2286000"/>
              <a:gd name="connsiteX20" fmla="*/ 701040 w 1508760"/>
              <a:gd name="connsiteY20" fmla="*/ 167640 h 2286000"/>
              <a:gd name="connsiteX21" fmla="*/ 762000 w 1508760"/>
              <a:gd name="connsiteY21" fmla="*/ 76200 h 2286000"/>
              <a:gd name="connsiteX22" fmla="*/ 792480 w 1508760"/>
              <a:gd name="connsiteY22" fmla="*/ 30480 h 2286000"/>
              <a:gd name="connsiteX23" fmla="*/ 838200 w 1508760"/>
              <a:gd name="connsiteY23" fmla="*/ 0 h 2286000"/>
              <a:gd name="connsiteX24" fmla="*/ 1249680 w 1508760"/>
              <a:gd name="connsiteY24" fmla="*/ 15240 h 2286000"/>
              <a:gd name="connsiteX25" fmla="*/ 1295400 w 1508760"/>
              <a:gd name="connsiteY25" fmla="*/ 30480 h 2286000"/>
              <a:gd name="connsiteX26" fmla="*/ 1371600 w 1508760"/>
              <a:gd name="connsiteY26" fmla="*/ 76200 h 2286000"/>
              <a:gd name="connsiteX27" fmla="*/ 1432560 w 1508760"/>
              <a:gd name="connsiteY27" fmla="*/ 106680 h 2286000"/>
              <a:gd name="connsiteX28" fmla="*/ 1478280 w 1508760"/>
              <a:gd name="connsiteY28" fmla="*/ 121920 h 2286000"/>
              <a:gd name="connsiteX29" fmla="*/ 1508760 w 1508760"/>
              <a:gd name="connsiteY29" fmla="*/ 1524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08760" h="2286000">
                <a:moveTo>
                  <a:pt x="0" y="2270760"/>
                </a:moveTo>
                <a:cubicBezTo>
                  <a:pt x="20320" y="2275840"/>
                  <a:pt x="40015" y="2286000"/>
                  <a:pt x="60960" y="2286000"/>
                </a:cubicBezTo>
                <a:cubicBezTo>
                  <a:pt x="81905" y="2286000"/>
                  <a:pt x="101473" y="2275304"/>
                  <a:pt x="121920" y="2270760"/>
                </a:cubicBezTo>
                <a:cubicBezTo>
                  <a:pt x="147206" y="2265141"/>
                  <a:pt x="172720" y="2260600"/>
                  <a:pt x="198120" y="2255520"/>
                </a:cubicBezTo>
                <a:cubicBezTo>
                  <a:pt x="218440" y="2240280"/>
                  <a:pt x="237027" y="2222402"/>
                  <a:pt x="259080" y="2209800"/>
                </a:cubicBezTo>
                <a:cubicBezTo>
                  <a:pt x="273028" y="2201830"/>
                  <a:pt x="290035" y="2200888"/>
                  <a:pt x="304800" y="2194560"/>
                </a:cubicBezTo>
                <a:cubicBezTo>
                  <a:pt x="325682" y="2185611"/>
                  <a:pt x="346279" y="2175769"/>
                  <a:pt x="365760" y="2164080"/>
                </a:cubicBezTo>
                <a:cubicBezTo>
                  <a:pt x="456904" y="2109394"/>
                  <a:pt x="442022" y="2118298"/>
                  <a:pt x="502920" y="2057400"/>
                </a:cubicBezTo>
                <a:cubicBezTo>
                  <a:pt x="685800" y="1671320"/>
                  <a:pt x="926177" y="1307550"/>
                  <a:pt x="1051560" y="899160"/>
                </a:cubicBezTo>
                <a:cubicBezTo>
                  <a:pt x="1108236" y="714558"/>
                  <a:pt x="1045292" y="512938"/>
                  <a:pt x="1036320" y="320040"/>
                </a:cubicBezTo>
                <a:cubicBezTo>
                  <a:pt x="1036073" y="314737"/>
                  <a:pt x="1011917" y="195034"/>
                  <a:pt x="1005840" y="182880"/>
                </a:cubicBezTo>
                <a:cubicBezTo>
                  <a:pt x="955040" y="81280"/>
                  <a:pt x="944880" y="91440"/>
                  <a:pt x="853440" y="30480"/>
                </a:cubicBezTo>
                <a:lnTo>
                  <a:pt x="807720" y="0"/>
                </a:lnTo>
                <a:cubicBezTo>
                  <a:pt x="769414" y="114918"/>
                  <a:pt x="821086" y="-26733"/>
                  <a:pt x="762000" y="91440"/>
                </a:cubicBezTo>
                <a:cubicBezTo>
                  <a:pt x="754816" y="105808"/>
                  <a:pt x="754562" y="123117"/>
                  <a:pt x="746760" y="137160"/>
                </a:cubicBezTo>
                <a:cubicBezTo>
                  <a:pt x="728970" y="169182"/>
                  <a:pt x="706120" y="198120"/>
                  <a:pt x="685800" y="228600"/>
                </a:cubicBezTo>
                <a:cubicBezTo>
                  <a:pt x="675640" y="243840"/>
                  <a:pt x="663511" y="257937"/>
                  <a:pt x="655320" y="274320"/>
                </a:cubicBezTo>
                <a:cubicBezTo>
                  <a:pt x="645160" y="294640"/>
                  <a:pt x="633789" y="314398"/>
                  <a:pt x="624840" y="335280"/>
                </a:cubicBezTo>
                <a:cubicBezTo>
                  <a:pt x="618512" y="350045"/>
                  <a:pt x="609600" y="397064"/>
                  <a:pt x="609600" y="381000"/>
                </a:cubicBezTo>
                <a:cubicBezTo>
                  <a:pt x="609600" y="336807"/>
                  <a:pt x="630838" y="252532"/>
                  <a:pt x="655320" y="213360"/>
                </a:cubicBezTo>
                <a:cubicBezTo>
                  <a:pt x="666743" y="195083"/>
                  <a:pt x="687808" y="184653"/>
                  <a:pt x="701040" y="167640"/>
                </a:cubicBezTo>
                <a:cubicBezTo>
                  <a:pt x="723530" y="138724"/>
                  <a:pt x="741680" y="106680"/>
                  <a:pt x="762000" y="76200"/>
                </a:cubicBezTo>
                <a:cubicBezTo>
                  <a:pt x="772160" y="60960"/>
                  <a:pt x="777240" y="40640"/>
                  <a:pt x="792480" y="30480"/>
                </a:cubicBezTo>
                <a:lnTo>
                  <a:pt x="838200" y="0"/>
                </a:lnTo>
                <a:cubicBezTo>
                  <a:pt x="975360" y="5080"/>
                  <a:pt x="1112730" y="6110"/>
                  <a:pt x="1249680" y="15240"/>
                </a:cubicBezTo>
                <a:cubicBezTo>
                  <a:pt x="1265709" y="16309"/>
                  <a:pt x="1281032" y="23296"/>
                  <a:pt x="1295400" y="30480"/>
                </a:cubicBezTo>
                <a:cubicBezTo>
                  <a:pt x="1321894" y="43727"/>
                  <a:pt x="1345706" y="61815"/>
                  <a:pt x="1371600" y="76200"/>
                </a:cubicBezTo>
                <a:cubicBezTo>
                  <a:pt x="1391459" y="87233"/>
                  <a:pt x="1411678" y="97731"/>
                  <a:pt x="1432560" y="106680"/>
                </a:cubicBezTo>
                <a:cubicBezTo>
                  <a:pt x="1447325" y="113008"/>
                  <a:pt x="1464505" y="113655"/>
                  <a:pt x="1478280" y="121920"/>
                </a:cubicBezTo>
                <a:cubicBezTo>
                  <a:pt x="1490601" y="129312"/>
                  <a:pt x="1498600" y="142240"/>
                  <a:pt x="1508760" y="1524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49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/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Request?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103" y="1446633"/>
            <a:ext cx="3351794" cy="23797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14487" y="4130039"/>
            <a:ext cx="57150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/* Request has a command */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command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/* Request has parameters */</a:t>
            </a:r>
          </a:p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HashMap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String,String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;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97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467" y="1379408"/>
            <a:ext cx="1010937" cy="131026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538176" y="2789108"/>
            <a:ext cx="4511155" cy="3825240"/>
            <a:chOff x="76085" y="3688080"/>
            <a:chExt cx="4511155" cy="3825240"/>
          </a:xfrm>
        </p:grpSpPr>
        <p:grpSp>
          <p:nvGrpSpPr>
            <p:cNvPr id="7" name="Group 6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Send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Freeform 7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smtClean="0"/>
                <a:t>Chat Client</a:t>
              </a:r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0" y="2926080"/>
            <a:ext cx="4511155" cy="3825240"/>
            <a:chOff x="76085" y="3688080"/>
            <a:chExt cx="4511155" cy="3825240"/>
          </a:xfrm>
        </p:grpSpPr>
        <p:grpSp>
          <p:nvGrpSpPr>
            <p:cNvPr id="16" name="Group 15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21" name="Rectangle 20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Send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" name="Freeform 16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smtClean="0"/>
                <a:t>Chat Client</a:t>
              </a:r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5239331" y="3154868"/>
            <a:ext cx="2185214" cy="378565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smtClean="0">
                <a:latin typeface="Courier" charset="0"/>
                <a:ea typeface="Courier" charset="0"/>
                <a:cs typeface="Courier" charset="0"/>
              </a:rPr>
              <a:t>&gt; Hello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world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5915" y="3261360"/>
            <a:ext cx="2185214" cy="378565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&gt; Hello world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2548666" y="1527230"/>
            <a:ext cx="1234440" cy="1313318"/>
          </a:xfrm>
          <a:custGeom>
            <a:avLst/>
            <a:gdLst>
              <a:gd name="connsiteX0" fmla="*/ 0 w 1234440"/>
              <a:gd name="connsiteY0" fmla="*/ 2108420 h 2108420"/>
              <a:gd name="connsiteX1" fmla="*/ 15240 w 1234440"/>
              <a:gd name="connsiteY1" fmla="*/ 1818860 h 2108420"/>
              <a:gd name="connsiteX2" fmla="*/ 30480 w 1234440"/>
              <a:gd name="connsiteY2" fmla="*/ 1757900 h 2108420"/>
              <a:gd name="connsiteX3" fmla="*/ 45720 w 1234440"/>
              <a:gd name="connsiteY3" fmla="*/ 1681700 h 2108420"/>
              <a:gd name="connsiteX4" fmla="*/ 60960 w 1234440"/>
              <a:gd name="connsiteY4" fmla="*/ 1483580 h 2108420"/>
              <a:gd name="connsiteX5" fmla="*/ 76200 w 1234440"/>
              <a:gd name="connsiteY5" fmla="*/ 1392140 h 2108420"/>
              <a:gd name="connsiteX6" fmla="*/ 106680 w 1234440"/>
              <a:gd name="connsiteY6" fmla="*/ 1254980 h 2108420"/>
              <a:gd name="connsiteX7" fmla="*/ 152400 w 1234440"/>
              <a:gd name="connsiteY7" fmla="*/ 1117820 h 2108420"/>
              <a:gd name="connsiteX8" fmla="*/ 182880 w 1234440"/>
              <a:gd name="connsiteY8" fmla="*/ 1026380 h 2108420"/>
              <a:gd name="connsiteX9" fmla="*/ 198120 w 1234440"/>
              <a:gd name="connsiteY9" fmla="*/ 980660 h 2108420"/>
              <a:gd name="connsiteX10" fmla="*/ 228600 w 1234440"/>
              <a:gd name="connsiteY10" fmla="*/ 934940 h 2108420"/>
              <a:gd name="connsiteX11" fmla="*/ 243840 w 1234440"/>
              <a:gd name="connsiteY11" fmla="*/ 889220 h 2108420"/>
              <a:gd name="connsiteX12" fmla="*/ 304800 w 1234440"/>
              <a:gd name="connsiteY12" fmla="*/ 797780 h 2108420"/>
              <a:gd name="connsiteX13" fmla="*/ 335280 w 1234440"/>
              <a:gd name="connsiteY13" fmla="*/ 752060 h 2108420"/>
              <a:gd name="connsiteX14" fmla="*/ 381000 w 1234440"/>
              <a:gd name="connsiteY14" fmla="*/ 706340 h 2108420"/>
              <a:gd name="connsiteX15" fmla="*/ 502920 w 1234440"/>
              <a:gd name="connsiteY15" fmla="*/ 569180 h 2108420"/>
              <a:gd name="connsiteX16" fmla="*/ 640080 w 1234440"/>
              <a:gd name="connsiteY16" fmla="*/ 477740 h 2108420"/>
              <a:gd name="connsiteX17" fmla="*/ 731520 w 1234440"/>
              <a:gd name="connsiteY17" fmla="*/ 416780 h 2108420"/>
              <a:gd name="connsiteX18" fmla="*/ 777240 w 1234440"/>
              <a:gd name="connsiteY18" fmla="*/ 386300 h 2108420"/>
              <a:gd name="connsiteX19" fmla="*/ 822960 w 1234440"/>
              <a:gd name="connsiteY19" fmla="*/ 371060 h 2108420"/>
              <a:gd name="connsiteX20" fmla="*/ 960120 w 1234440"/>
              <a:gd name="connsiteY20" fmla="*/ 264380 h 2108420"/>
              <a:gd name="connsiteX21" fmla="*/ 1005840 w 1234440"/>
              <a:gd name="connsiteY21" fmla="*/ 233900 h 2108420"/>
              <a:gd name="connsiteX22" fmla="*/ 1051560 w 1234440"/>
              <a:gd name="connsiteY22" fmla="*/ 203420 h 2108420"/>
              <a:gd name="connsiteX23" fmla="*/ 1143000 w 1234440"/>
              <a:gd name="connsiteY23" fmla="*/ 172940 h 2108420"/>
              <a:gd name="connsiteX24" fmla="*/ 1066800 w 1234440"/>
              <a:gd name="connsiteY24" fmla="*/ 157700 h 2108420"/>
              <a:gd name="connsiteX25" fmla="*/ 1021080 w 1234440"/>
              <a:gd name="connsiteY25" fmla="*/ 127220 h 2108420"/>
              <a:gd name="connsiteX26" fmla="*/ 899160 w 1234440"/>
              <a:gd name="connsiteY26" fmla="*/ 51020 h 2108420"/>
              <a:gd name="connsiteX27" fmla="*/ 807720 w 1234440"/>
              <a:gd name="connsiteY27" fmla="*/ 5300 h 2108420"/>
              <a:gd name="connsiteX28" fmla="*/ 853440 w 1234440"/>
              <a:gd name="connsiteY28" fmla="*/ 20540 h 2108420"/>
              <a:gd name="connsiteX29" fmla="*/ 914400 w 1234440"/>
              <a:gd name="connsiteY29" fmla="*/ 51020 h 2108420"/>
              <a:gd name="connsiteX30" fmla="*/ 1005840 w 1234440"/>
              <a:gd name="connsiteY30" fmla="*/ 111980 h 2108420"/>
              <a:gd name="connsiteX31" fmla="*/ 1066800 w 1234440"/>
              <a:gd name="connsiteY31" fmla="*/ 157700 h 2108420"/>
              <a:gd name="connsiteX32" fmla="*/ 1112520 w 1234440"/>
              <a:gd name="connsiteY32" fmla="*/ 172940 h 2108420"/>
              <a:gd name="connsiteX33" fmla="*/ 1219200 w 1234440"/>
              <a:gd name="connsiteY33" fmla="*/ 218660 h 2108420"/>
              <a:gd name="connsiteX34" fmla="*/ 1234440 w 1234440"/>
              <a:gd name="connsiteY34" fmla="*/ 279620 h 2108420"/>
              <a:gd name="connsiteX35" fmla="*/ 1219200 w 1234440"/>
              <a:gd name="connsiteY35" fmla="*/ 325340 h 2108420"/>
              <a:gd name="connsiteX36" fmla="*/ 1173480 w 1234440"/>
              <a:gd name="connsiteY36" fmla="*/ 447260 h 2108420"/>
              <a:gd name="connsiteX37" fmla="*/ 1158240 w 1234440"/>
              <a:gd name="connsiteY37" fmla="*/ 523460 h 2108420"/>
              <a:gd name="connsiteX38" fmla="*/ 1143000 w 1234440"/>
              <a:gd name="connsiteY38" fmla="*/ 584420 h 2108420"/>
              <a:gd name="connsiteX39" fmla="*/ 1143000 w 1234440"/>
              <a:gd name="connsiteY39" fmla="*/ 630140 h 2108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234440" h="2108420">
                <a:moveTo>
                  <a:pt x="0" y="2108420"/>
                </a:moveTo>
                <a:cubicBezTo>
                  <a:pt x="5080" y="2011900"/>
                  <a:pt x="6867" y="1915150"/>
                  <a:pt x="15240" y="1818860"/>
                </a:cubicBezTo>
                <a:cubicBezTo>
                  <a:pt x="17054" y="1797993"/>
                  <a:pt x="25936" y="1778347"/>
                  <a:pt x="30480" y="1757900"/>
                </a:cubicBezTo>
                <a:cubicBezTo>
                  <a:pt x="36099" y="1732614"/>
                  <a:pt x="40640" y="1707100"/>
                  <a:pt x="45720" y="1681700"/>
                </a:cubicBezTo>
                <a:cubicBezTo>
                  <a:pt x="50800" y="1615660"/>
                  <a:pt x="54026" y="1549451"/>
                  <a:pt x="60960" y="1483580"/>
                </a:cubicBezTo>
                <a:cubicBezTo>
                  <a:pt x="64195" y="1452849"/>
                  <a:pt x="70672" y="1422542"/>
                  <a:pt x="76200" y="1392140"/>
                </a:cubicBezTo>
                <a:cubicBezTo>
                  <a:pt x="82893" y="1355328"/>
                  <a:pt x="95390" y="1292613"/>
                  <a:pt x="106680" y="1254980"/>
                </a:cubicBezTo>
                <a:lnTo>
                  <a:pt x="152400" y="1117820"/>
                </a:lnTo>
                <a:lnTo>
                  <a:pt x="182880" y="1026380"/>
                </a:lnTo>
                <a:cubicBezTo>
                  <a:pt x="187960" y="1011140"/>
                  <a:pt x="189209" y="994026"/>
                  <a:pt x="198120" y="980660"/>
                </a:cubicBezTo>
                <a:cubicBezTo>
                  <a:pt x="208280" y="965420"/>
                  <a:pt x="220409" y="951323"/>
                  <a:pt x="228600" y="934940"/>
                </a:cubicBezTo>
                <a:cubicBezTo>
                  <a:pt x="235784" y="920572"/>
                  <a:pt x="236038" y="903263"/>
                  <a:pt x="243840" y="889220"/>
                </a:cubicBezTo>
                <a:cubicBezTo>
                  <a:pt x="261630" y="857198"/>
                  <a:pt x="284480" y="828260"/>
                  <a:pt x="304800" y="797780"/>
                </a:cubicBezTo>
                <a:cubicBezTo>
                  <a:pt x="314960" y="782540"/>
                  <a:pt x="322328" y="765012"/>
                  <a:pt x="335280" y="752060"/>
                </a:cubicBezTo>
                <a:cubicBezTo>
                  <a:pt x="350520" y="736820"/>
                  <a:pt x="367202" y="722897"/>
                  <a:pt x="381000" y="706340"/>
                </a:cubicBezTo>
                <a:cubicBezTo>
                  <a:pt x="438261" y="637626"/>
                  <a:pt x="391772" y="643279"/>
                  <a:pt x="502920" y="569180"/>
                </a:cubicBezTo>
                <a:lnTo>
                  <a:pt x="640080" y="477740"/>
                </a:lnTo>
                <a:lnTo>
                  <a:pt x="731520" y="416780"/>
                </a:lnTo>
                <a:cubicBezTo>
                  <a:pt x="746760" y="406620"/>
                  <a:pt x="759864" y="392092"/>
                  <a:pt x="777240" y="386300"/>
                </a:cubicBezTo>
                <a:lnTo>
                  <a:pt x="822960" y="371060"/>
                </a:lnTo>
                <a:cubicBezTo>
                  <a:pt x="894583" y="299437"/>
                  <a:pt x="850747" y="337295"/>
                  <a:pt x="960120" y="264380"/>
                </a:cubicBezTo>
                <a:lnTo>
                  <a:pt x="1005840" y="233900"/>
                </a:lnTo>
                <a:cubicBezTo>
                  <a:pt x="1021080" y="223740"/>
                  <a:pt x="1034184" y="209212"/>
                  <a:pt x="1051560" y="203420"/>
                </a:cubicBezTo>
                <a:lnTo>
                  <a:pt x="1143000" y="172940"/>
                </a:lnTo>
                <a:cubicBezTo>
                  <a:pt x="1117600" y="167860"/>
                  <a:pt x="1091054" y="166795"/>
                  <a:pt x="1066800" y="157700"/>
                </a:cubicBezTo>
                <a:cubicBezTo>
                  <a:pt x="1049650" y="151269"/>
                  <a:pt x="1035985" y="137866"/>
                  <a:pt x="1021080" y="127220"/>
                </a:cubicBezTo>
                <a:cubicBezTo>
                  <a:pt x="955442" y="80336"/>
                  <a:pt x="970766" y="81708"/>
                  <a:pt x="899160" y="51020"/>
                </a:cubicBezTo>
                <a:cubicBezTo>
                  <a:pt x="887886" y="46188"/>
                  <a:pt x="807720" y="26220"/>
                  <a:pt x="807720" y="5300"/>
                </a:cubicBezTo>
                <a:cubicBezTo>
                  <a:pt x="807720" y="-10764"/>
                  <a:pt x="838675" y="14212"/>
                  <a:pt x="853440" y="20540"/>
                </a:cubicBezTo>
                <a:cubicBezTo>
                  <a:pt x="874322" y="29489"/>
                  <a:pt x="894919" y="39331"/>
                  <a:pt x="914400" y="51020"/>
                </a:cubicBezTo>
                <a:cubicBezTo>
                  <a:pt x="945812" y="69867"/>
                  <a:pt x="975830" y="90973"/>
                  <a:pt x="1005840" y="111980"/>
                </a:cubicBezTo>
                <a:cubicBezTo>
                  <a:pt x="1026648" y="126546"/>
                  <a:pt x="1044747" y="145098"/>
                  <a:pt x="1066800" y="157700"/>
                </a:cubicBezTo>
                <a:cubicBezTo>
                  <a:pt x="1080748" y="165670"/>
                  <a:pt x="1097755" y="166612"/>
                  <a:pt x="1112520" y="172940"/>
                </a:cubicBezTo>
                <a:cubicBezTo>
                  <a:pt x="1244345" y="229436"/>
                  <a:pt x="1111978" y="182919"/>
                  <a:pt x="1219200" y="218660"/>
                </a:cubicBezTo>
                <a:cubicBezTo>
                  <a:pt x="1224280" y="238980"/>
                  <a:pt x="1234440" y="258675"/>
                  <a:pt x="1234440" y="279620"/>
                </a:cubicBezTo>
                <a:cubicBezTo>
                  <a:pt x="1234440" y="295684"/>
                  <a:pt x="1223613" y="309894"/>
                  <a:pt x="1219200" y="325340"/>
                </a:cubicBezTo>
                <a:cubicBezTo>
                  <a:pt x="1191533" y="422173"/>
                  <a:pt x="1220829" y="352562"/>
                  <a:pt x="1173480" y="447260"/>
                </a:cubicBezTo>
                <a:cubicBezTo>
                  <a:pt x="1168400" y="472660"/>
                  <a:pt x="1163859" y="498174"/>
                  <a:pt x="1158240" y="523460"/>
                </a:cubicBezTo>
                <a:cubicBezTo>
                  <a:pt x="1153696" y="543907"/>
                  <a:pt x="1145962" y="563685"/>
                  <a:pt x="1143000" y="584420"/>
                </a:cubicBezTo>
                <a:cubicBezTo>
                  <a:pt x="1140845" y="599507"/>
                  <a:pt x="1143000" y="614900"/>
                  <a:pt x="1143000" y="63014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5048006" y="1735712"/>
            <a:ext cx="1283932" cy="953960"/>
          </a:xfrm>
          <a:custGeom>
            <a:avLst/>
            <a:gdLst>
              <a:gd name="connsiteX0" fmla="*/ 1874520 w 1875063"/>
              <a:gd name="connsiteY0" fmla="*/ 1828800 h 1828800"/>
              <a:gd name="connsiteX1" fmla="*/ 1844040 w 1875063"/>
              <a:gd name="connsiteY1" fmla="*/ 1524000 h 1828800"/>
              <a:gd name="connsiteX2" fmla="*/ 1813560 w 1875063"/>
              <a:gd name="connsiteY2" fmla="*/ 1478280 h 1828800"/>
              <a:gd name="connsiteX3" fmla="*/ 1767840 w 1875063"/>
              <a:gd name="connsiteY3" fmla="*/ 1371600 h 1828800"/>
              <a:gd name="connsiteX4" fmla="*/ 1752600 w 1875063"/>
              <a:gd name="connsiteY4" fmla="*/ 1325880 h 1828800"/>
              <a:gd name="connsiteX5" fmla="*/ 1691640 w 1875063"/>
              <a:gd name="connsiteY5" fmla="*/ 1234440 h 1828800"/>
              <a:gd name="connsiteX6" fmla="*/ 1661160 w 1875063"/>
              <a:gd name="connsiteY6" fmla="*/ 1188720 h 1828800"/>
              <a:gd name="connsiteX7" fmla="*/ 1630680 w 1875063"/>
              <a:gd name="connsiteY7" fmla="*/ 1143000 h 1828800"/>
              <a:gd name="connsiteX8" fmla="*/ 1584960 w 1875063"/>
              <a:gd name="connsiteY8" fmla="*/ 1082040 h 1828800"/>
              <a:gd name="connsiteX9" fmla="*/ 1554480 w 1875063"/>
              <a:gd name="connsiteY9" fmla="*/ 1036320 h 1828800"/>
              <a:gd name="connsiteX10" fmla="*/ 1508760 w 1875063"/>
              <a:gd name="connsiteY10" fmla="*/ 975360 h 1828800"/>
              <a:gd name="connsiteX11" fmla="*/ 1447800 w 1875063"/>
              <a:gd name="connsiteY11" fmla="*/ 883920 h 1828800"/>
              <a:gd name="connsiteX12" fmla="*/ 1402080 w 1875063"/>
              <a:gd name="connsiteY12" fmla="*/ 838200 h 1828800"/>
              <a:gd name="connsiteX13" fmla="*/ 1371600 w 1875063"/>
              <a:gd name="connsiteY13" fmla="*/ 792480 h 1828800"/>
              <a:gd name="connsiteX14" fmla="*/ 1280160 w 1875063"/>
              <a:gd name="connsiteY14" fmla="*/ 716280 h 1828800"/>
              <a:gd name="connsiteX15" fmla="*/ 1249680 w 1875063"/>
              <a:gd name="connsiteY15" fmla="*/ 670560 h 1828800"/>
              <a:gd name="connsiteX16" fmla="*/ 1188720 w 1875063"/>
              <a:gd name="connsiteY16" fmla="*/ 624840 h 1828800"/>
              <a:gd name="connsiteX17" fmla="*/ 1143000 w 1875063"/>
              <a:gd name="connsiteY17" fmla="*/ 594360 h 1828800"/>
              <a:gd name="connsiteX18" fmla="*/ 1097280 w 1875063"/>
              <a:gd name="connsiteY18" fmla="*/ 533400 h 1828800"/>
              <a:gd name="connsiteX19" fmla="*/ 1051560 w 1875063"/>
              <a:gd name="connsiteY19" fmla="*/ 502920 h 1828800"/>
              <a:gd name="connsiteX20" fmla="*/ 1005840 w 1875063"/>
              <a:gd name="connsiteY20" fmla="*/ 457200 h 1828800"/>
              <a:gd name="connsiteX21" fmla="*/ 914400 w 1875063"/>
              <a:gd name="connsiteY21" fmla="*/ 396240 h 1828800"/>
              <a:gd name="connsiteX22" fmla="*/ 868680 w 1875063"/>
              <a:gd name="connsiteY22" fmla="*/ 350520 h 1828800"/>
              <a:gd name="connsiteX23" fmla="*/ 716280 w 1875063"/>
              <a:gd name="connsiteY23" fmla="*/ 259080 h 1828800"/>
              <a:gd name="connsiteX24" fmla="*/ 670560 w 1875063"/>
              <a:gd name="connsiteY24" fmla="*/ 243840 h 1828800"/>
              <a:gd name="connsiteX25" fmla="*/ 624840 w 1875063"/>
              <a:gd name="connsiteY25" fmla="*/ 213360 h 1828800"/>
              <a:gd name="connsiteX26" fmla="*/ 426720 w 1875063"/>
              <a:gd name="connsiteY26" fmla="*/ 167640 h 1828800"/>
              <a:gd name="connsiteX27" fmla="*/ 335280 w 1875063"/>
              <a:gd name="connsiteY27" fmla="*/ 137160 h 1828800"/>
              <a:gd name="connsiteX28" fmla="*/ 289560 w 1875063"/>
              <a:gd name="connsiteY28" fmla="*/ 106680 h 1828800"/>
              <a:gd name="connsiteX29" fmla="*/ 198120 w 1875063"/>
              <a:gd name="connsiteY29" fmla="*/ 76200 h 1828800"/>
              <a:gd name="connsiteX30" fmla="*/ 106680 w 1875063"/>
              <a:gd name="connsiteY30" fmla="*/ 167640 h 1828800"/>
              <a:gd name="connsiteX31" fmla="*/ 76200 w 1875063"/>
              <a:gd name="connsiteY31" fmla="*/ 228600 h 1828800"/>
              <a:gd name="connsiteX32" fmla="*/ 30480 w 1875063"/>
              <a:gd name="connsiteY32" fmla="*/ 289560 h 1828800"/>
              <a:gd name="connsiteX33" fmla="*/ 0 w 1875063"/>
              <a:gd name="connsiteY33" fmla="*/ 335280 h 1828800"/>
              <a:gd name="connsiteX34" fmla="*/ 30480 w 1875063"/>
              <a:gd name="connsiteY34" fmla="*/ 213360 h 1828800"/>
              <a:gd name="connsiteX35" fmla="*/ 182880 w 1875063"/>
              <a:gd name="connsiteY35" fmla="*/ 45720 h 1828800"/>
              <a:gd name="connsiteX36" fmla="*/ 259080 w 1875063"/>
              <a:gd name="connsiteY36" fmla="*/ 15240 h 1828800"/>
              <a:gd name="connsiteX37" fmla="*/ 304800 w 1875063"/>
              <a:gd name="connsiteY37" fmla="*/ 0 h 1828800"/>
              <a:gd name="connsiteX38" fmla="*/ 883920 w 1875063"/>
              <a:gd name="connsiteY38" fmla="*/ 15240 h 1828800"/>
              <a:gd name="connsiteX39" fmla="*/ 1097280 w 1875063"/>
              <a:gd name="connsiteY39" fmla="*/ 60960 h 1828800"/>
              <a:gd name="connsiteX40" fmla="*/ 1158240 w 1875063"/>
              <a:gd name="connsiteY40" fmla="*/ 762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875063" h="1828800">
                <a:moveTo>
                  <a:pt x="1874520" y="1828800"/>
                </a:moveTo>
                <a:cubicBezTo>
                  <a:pt x="1873629" y="1813659"/>
                  <a:pt x="1883797" y="1603514"/>
                  <a:pt x="1844040" y="1524000"/>
                </a:cubicBezTo>
                <a:cubicBezTo>
                  <a:pt x="1835849" y="1507617"/>
                  <a:pt x="1823720" y="1493520"/>
                  <a:pt x="1813560" y="1478280"/>
                </a:cubicBezTo>
                <a:cubicBezTo>
                  <a:pt x="1781842" y="1351409"/>
                  <a:pt x="1820463" y="1476846"/>
                  <a:pt x="1767840" y="1371600"/>
                </a:cubicBezTo>
                <a:cubicBezTo>
                  <a:pt x="1760656" y="1357232"/>
                  <a:pt x="1760402" y="1339923"/>
                  <a:pt x="1752600" y="1325880"/>
                </a:cubicBezTo>
                <a:cubicBezTo>
                  <a:pt x="1734810" y="1293858"/>
                  <a:pt x="1711960" y="1264920"/>
                  <a:pt x="1691640" y="1234440"/>
                </a:cubicBezTo>
                <a:lnTo>
                  <a:pt x="1661160" y="1188720"/>
                </a:lnTo>
                <a:cubicBezTo>
                  <a:pt x="1651000" y="1173480"/>
                  <a:pt x="1641670" y="1157653"/>
                  <a:pt x="1630680" y="1143000"/>
                </a:cubicBezTo>
                <a:cubicBezTo>
                  <a:pt x="1615440" y="1122680"/>
                  <a:pt x="1599723" y="1102709"/>
                  <a:pt x="1584960" y="1082040"/>
                </a:cubicBezTo>
                <a:cubicBezTo>
                  <a:pt x="1574314" y="1067135"/>
                  <a:pt x="1565126" y="1051225"/>
                  <a:pt x="1554480" y="1036320"/>
                </a:cubicBezTo>
                <a:cubicBezTo>
                  <a:pt x="1539717" y="1015651"/>
                  <a:pt x="1523326" y="996168"/>
                  <a:pt x="1508760" y="975360"/>
                </a:cubicBezTo>
                <a:cubicBezTo>
                  <a:pt x="1487753" y="945350"/>
                  <a:pt x="1473703" y="909823"/>
                  <a:pt x="1447800" y="883920"/>
                </a:cubicBezTo>
                <a:cubicBezTo>
                  <a:pt x="1432560" y="868680"/>
                  <a:pt x="1415878" y="854757"/>
                  <a:pt x="1402080" y="838200"/>
                </a:cubicBezTo>
                <a:cubicBezTo>
                  <a:pt x="1390354" y="824129"/>
                  <a:pt x="1383326" y="806551"/>
                  <a:pt x="1371600" y="792480"/>
                </a:cubicBezTo>
                <a:cubicBezTo>
                  <a:pt x="1334930" y="748476"/>
                  <a:pt x="1325115" y="746250"/>
                  <a:pt x="1280160" y="716280"/>
                </a:cubicBezTo>
                <a:cubicBezTo>
                  <a:pt x="1270000" y="701040"/>
                  <a:pt x="1262632" y="683512"/>
                  <a:pt x="1249680" y="670560"/>
                </a:cubicBezTo>
                <a:cubicBezTo>
                  <a:pt x="1231719" y="652599"/>
                  <a:pt x="1209389" y="639603"/>
                  <a:pt x="1188720" y="624840"/>
                </a:cubicBezTo>
                <a:cubicBezTo>
                  <a:pt x="1173815" y="614194"/>
                  <a:pt x="1155952" y="607312"/>
                  <a:pt x="1143000" y="594360"/>
                </a:cubicBezTo>
                <a:cubicBezTo>
                  <a:pt x="1125039" y="576399"/>
                  <a:pt x="1115241" y="551361"/>
                  <a:pt x="1097280" y="533400"/>
                </a:cubicBezTo>
                <a:cubicBezTo>
                  <a:pt x="1084328" y="520448"/>
                  <a:pt x="1065631" y="514646"/>
                  <a:pt x="1051560" y="502920"/>
                </a:cubicBezTo>
                <a:cubicBezTo>
                  <a:pt x="1035003" y="489122"/>
                  <a:pt x="1022853" y="470432"/>
                  <a:pt x="1005840" y="457200"/>
                </a:cubicBezTo>
                <a:cubicBezTo>
                  <a:pt x="976924" y="434710"/>
                  <a:pt x="940303" y="422143"/>
                  <a:pt x="914400" y="396240"/>
                </a:cubicBezTo>
                <a:cubicBezTo>
                  <a:pt x="899160" y="381000"/>
                  <a:pt x="885693" y="363752"/>
                  <a:pt x="868680" y="350520"/>
                </a:cubicBezTo>
                <a:cubicBezTo>
                  <a:pt x="824359" y="316048"/>
                  <a:pt x="769060" y="281700"/>
                  <a:pt x="716280" y="259080"/>
                </a:cubicBezTo>
                <a:cubicBezTo>
                  <a:pt x="701515" y="252752"/>
                  <a:pt x="684928" y="251024"/>
                  <a:pt x="670560" y="243840"/>
                </a:cubicBezTo>
                <a:cubicBezTo>
                  <a:pt x="654177" y="235649"/>
                  <a:pt x="641578" y="220799"/>
                  <a:pt x="624840" y="213360"/>
                </a:cubicBezTo>
                <a:cubicBezTo>
                  <a:pt x="545566" y="178127"/>
                  <a:pt x="513504" y="180038"/>
                  <a:pt x="426720" y="167640"/>
                </a:cubicBezTo>
                <a:cubicBezTo>
                  <a:pt x="396240" y="157480"/>
                  <a:pt x="362013" y="154982"/>
                  <a:pt x="335280" y="137160"/>
                </a:cubicBezTo>
                <a:cubicBezTo>
                  <a:pt x="320040" y="127000"/>
                  <a:pt x="306298" y="114119"/>
                  <a:pt x="289560" y="106680"/>
                </a:cubicBezTo>
                <a:cubicBezTo>
                  <a:pt x="260200" y="93631"/>
                  <a:pt x="198120" y="76200"/>
                  <a:pt x="198120" y="76200"/>
                </a:cubicBezTo>
                <a:cubicBezTo>
                  <a:pt x="167640" y="106680"/>
                  <a:pt x="125957" y="129086"/>
                  <a:pt x="106680" y="167640"/>
                </a:cubicBezTo>
                <a:cubicBezTo>
                  <a:pt x="96520" y="187960"/>
                  <a:pt x="88241" y="209335"/>
                  <a:pt x="76200" y="228600"/>
                </a:cubicBezTo>
                <a:cubicBezTo>
                  <a:pt x="62738" y="250139"/>
                  <a:pt x="45243" y="268891"/>
                  <a:pt x="30480" y="289560"/>
                </a:cubicBezTo>
                <a:cubicBezTo>
                  <a:pt x="19834" y="304465"/>
                  <a:pt x="10160" y="320040"/>
                  <a:pt x="0" y="335280"/>
                </a:cubicBezTo>
                <a:cubicBezTo>
                  <a:pt x="10160" y="294640"/>
                  <a:pt x="10880" y="250383"/>
                  <a:pt x="30480" y="213360"/>
                </a:cubicBezTo>
                <a:cubicBezTo>
                  <a:pt x="61554" y="154664"/>
                  <a:pt x="116431" y="78944"/>
                  <a:pt x="182880" y="45720"/>
                </a:cubicBezTo>
                <a:cubicBezTo>
                  <a:pt x="207349" y="33486"/>
                  <a:pt x="233465" y="24846"/>
                  <a:pt x="259080" y="15240"/>
                </a:cubicBezTo>
                <a:cubicBezTo>
                  <a:pt x="274122" y="9599"/>
                  <a:pt x="289560" y="5080"/>
                  <a:pt x="304800" y="0"/>
                </a:cubicBezTo>
                <a:lnTo>
                  <a:pt x="883920" y="15240"/>
                </a:lnTo>
                <a:cubicBezTo>
                  <a:pt x="928347" y="17259"/>
                  <a:pt x="1065134" y="50245"/>
                  <a:pt x="1097280" y="60960"/>
                </a:cubicBezTo>
                <a:cubicBezTo>
                  <a:pt x="1147819" y="77806"/>
                  <a:pt x="1126936" y="76200"/>
                  <a:pt x="1158240" y="7620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8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Life after the ACM Libraries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Life after Java</a:t>
            </a:r>
          </a:p>
          <a:p>
            <a:r>
              <a:rPr lang="en-US" sz="3600" dirty="0" smtClean="0"/>
              <a:t>Life after PC programs</a:t>
            </a:r>
          </a:p>
          <a:p>
            <a:pPr lvl="1"/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Internet </a:t>
            </a:r>
            <a:r>
              <a:rPr lang="en-US" sz="3400" dirty="0" smtClean="0">
                <a:solidFill>
                  <a:schemeClr val="bg1">
                    <a:lumMod val="75000"/>
                  </a:schemeClr>
                </a:solidFill>
              </a:rPr>
              <a:t>applications</a:t>
            </a:r>
          </a:p>
          <a:p>
            <a:pPr lvl="1"/>
            <a:r>
              <a:rPr lang="en-US" sz="3400" dirty="0" smtClean="0"/>
              <a:t>Mobile applications</a:t>
            </a:r>
          </a:p>
          <a:p>
            <a:pPr marL="344487" lvl="1" indent="0">
              <a:buNone/>
            </a:pPr>
            <a:endParaRPr lang="en-US" sz="34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3175" indent="0">
              <a:buNone/>
            </a:pPr>
            <a:endParaRPr lang="en-US" sz="3600" b="1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55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Announcements</a:t>
            </a:r>
          </a:p>
          <a:p>
            <a:r>
              <a:rPr lang="en-US" sz="3600" dirty="0" smtClean="0"/>
              <a:t>Life after the ACM Libraries</a:t>
            </a:r>
          </a:p>
          <a:p>
            <a:r>
              <a:rPr lang="en-US" sz="3600" dirty="0" smtClean="0"/>
              <a:t>Life after Java</a:t>
            </a:r>
          </a:p>
          <a:p>
            <a:r>
              <a:rPr lang="en-US" sz="3600" dirty="0" smtClean="0"/>
              <a:t>Life after PC programs</a:t>
            </a:r>
          </a:p>
          <a:p>
            <a:pPr lvl="1"/>
            <a:r>
              <a:rPr lang="en-US" sz="3400" dirty="0"/>
              <a:t>Internet </a:t>
            </a:r>
            <a:r>
              <a:rPr lang="en-US" sz="3400" dirty="0" smtClean="0"/>
              <a:t>applications</a:t>
            </a:r>
          </a:p>
          <a:p>
            <a:pPr lvl="1"/>
            <a:r>
              <a:rPr lang="en-US" sz="3400" dirty="0" smtClean="0"/>
              <a:t>Mobile applications</a:t>
            </a:r>
          </a:p>
          <a:p>
            <a:pPr marL="344487" lvl="1" indent="0">
              <a:buNone/>
            </a:pPr>
            <a:endParaRPr lang="en-US" sz="3400" dirty="0" smtClean="0"/>
          </a:p>
          <a:p>
            <a:pPr marL="3175" indent="0">
              <a:buNone/>
            </a:pPr>
            <a:r>
              <a:rPr lang="en-US" sz="3600" b="1" dirty="0" smtClean="0"/>
              <a:t>Tomorrow: </a:t>
            </a:r>
            <a:r>
              <a:rPr lang="en-US" sz="3600" dirty="0" smtClean="0"/>
              <a:t>Intro to Machine Learning!</a:t>
            </a:r>
            <a:endParaRPr lang="en-US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107186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Export to JAR</a:t>
            </a:r>
          </a:p>
        </p:txBody>
      </p:sp>
      <p:sp>
        <p:nvSpPr>
          <p:cNvPr id="1841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b="1"/>
              <a:t>JAR</a:t>
            </a:r>
            <a:r>
              <a:rPr lang="en-US" altLang="x-none"/>
              <a:t>: </a:t>
            </a:r>
            <a:r>
              <a:rPr lang="en-US" altLang="x-none" u="sng"/>
              <a:t>J</a:t>
            </a:r>
            <a:r>
              <a:rPr lang="en-US" altLang="x-none"/>
              <a:t>ava </a:t>
            </a:r>
            <a:r>
              <a:rPr lang="en-US" altLang="x-none" u="sng"/>
              <a:t>Ar</a:t>
            </a:r>
            <a:r>
              <a:rPr lang="en-US" altLang="x-none"/>
              <a:t>chive.  A compressed binary of a Java program.</a:t>
            </a:r>
          </a:p>
          <a:p>
            <a:pPr lvl="1"/>
            <a:r>
              <a:rPr lang="en-US" altLang="x-none"/>
              <a:t>The typical way to </a:t>
            </a:r>
            <a:r>
              <a:rPr lang="en-US" altLang="x-none" b="1"/>
              <a:t>distribute a Java app as a single file</a:t>
            </a:r>
            <a:r>
              <a:rPr lang="en-US" altLang="x-none"/>
              <a:t>.</a:t>
            </a:r>
          </a:p>
          <a:p>
            <a:pPr lvl="1"/>
            <a:r>
              <a:rPr lang="en-US" altLang="x-none"/>
              <a:t>Essentially just a ZIP file with Java .class files in it.</a:t>
            </a:r>
          </a:p>
          <a:p>
            <a:pPr lvl="1"/>
            <a:endParaRPr lang="en-US" altLang="x-none"/>
          </a:p>
          <a:p>
            <a:r>
              <a:rPr lang="en-US" altLang="x-none"/>
              <a:t>Making a JAR of your project in Eclipse:</a:t>
            </a:r>
          </a:p>
          <a:p>
            <a:pPr lvl="1"/>
            <a:r>
              <a:rPr lang="en-US" altLang="x-none"/>
              <a:t>File → Export ... →</a:t>
            </a:r>
            <a:br>
              <a:rPr lang="en-US" altLang="x-none"/>
            </a:br>
            <a:r>
              <a:rPr lang="en-US" altLang="x-none"/>
              <a:t>Java → </a:t>
            </a:r>
            <a:r>
              <a:rPr lang="en-US" altLang="x-none" b="1"/>
              <a:t>Runnable JAR File</a:t>
            </a:r>
          </a:p>
          <a:p>
            <a:pPr lvl="1"/>
            <a:endParaRPr lang="en-US" altLang="x-none" i="1"/>
          </a:p>
          <a:p>
            <a:r>
              <a:rPr lang="en-US" altLang="x-none" i="1"/>
              <a:t>see handout on course web site</a:t>
            </a:r>
            <a:endParaRPr lang="en-US" altLang="x-none"/>
          </a:p>
        </p:txBody>
      </p:sp>
      <p:pic>
        <p:nvPicPr>
          <p:cNvPr id="1841156" name="Picture 4" descr="jar-expo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350" y="3124200"/>
            <a:ext cx="329565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404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Life After The ACM Libraries</a:t>
            </a:r>
            <a:endParaRPr lang="en-US" altLang="x-none" dirty="0"/>
          </a:p>
        </p:txBody>
      </p:sp>
      <p:sp>
        <p:nvSpPr>
          <p:cNvPr id="184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All quarter we have </a:t>
            </a:r>
            <a:r>
              <a:rPr lang="en-US" altLang="x-none" dirty="0" smtClean="0"/>
              <a:t>relied on the </a:t>
            </a:r>
            <a:r>
              <a:rPr lang="en-US" altLang="x-none" b="1" dirty="0" smtClean="0"/>
              <a:t>ACM Java </a:t>
            </a:r>
            <a:r>
              <a:rPr lang="en-US" altLang="x-none" b="1" dirty="0"/>
              <a:t>libraries</a:t>
            </a:r>
            <a:r>
              <a:rPr lang="en-US" altLang="x-none" dirty="0"/>
              <a:t>.</a:t>
            </a:r>
          </a:p>
          <a:p>
            <a:pPr lvl="1"/>
            <a:r>
              <a:rPr lang="en-US" altLang="x-none" dirty="0"/>
              <a:t>Karel, </a:t>
            </a:r>
            <a:r>
              <a:rPr lang="en-US" altLang="x-none" dirty="0" err="1"/>
              <a:t>ConsoleProgram</a:t>
            </a:r>
            <a:r>
              <a:rPr lang="en-US" altLang="x-none" dirty="0"/>
              <a:t>, </a:t>
            </a:r>
            <a:r>
              <a:rPr lang="en-US" altLang="x-none" dirty="0" err="1"/>
              <a:t>RandomGenerator</a:t>
            </a:r>
            <a:endParaRPr lang="en-US" altLang="x-none" dirty="0"/>
          </a:p>
          <a:p>
            <a:pPr lvl="1"/>
            <a:r>
              <a:rPr lang="en-US" altLang="x-none" dirty="0" err="1"/>
              <a:t>GraphicsProgram</a:t>
            </a:r>
            <a:r>
              <a:rPr lang="en-US" altLang="x-none" dirty="0"/>
              <a:t>, </a:t>
            </a:r>
            <a:r>
              <a:rPr lang="en-US" altLang="x-none" dirty="0" err="1"/>
              <a:t>GOval</a:t>
            </a:r>
            <a:r>
              <a:rPr lang="en-US" altLang="x-none" dirty="0"/>
              <a:t>, </a:t>
            </a:r>
            <a:r>
              <a:rPr lang="en-US" altLang="x-none" dirty="0" err="1"/>
              <a:t>GRect</a:t>
            </a:r>
            <a:r>
              <a:rPr lang="en-US" altLang="x-none" dirty="0"/>
              <a:t>, </a:t>
            </a:r>
            <a:r>
              <a:rPr lang="en-US" altLang="x-none" dirty="0" err="1"/>
              <a:t>GOval</a:t>
            </a:r>
            <a:r>
              <a:rPr lang="en-US" altLang="x-none" dirty="0"/>
              <a:t>, </a:t>
            </a:r>
            <a:r>
              <a:rPr lang="en-US" altLang="x-none" dirty="0" err="1"/>
              <a:t>GLine</a:t>
            </a:r>
            <a:r>
              <a:rPr lang="en-US" altLang="x-none" dirty="0"/>
              <a:t>, </a:t>
            </a:r>
            <a:r>
              <a:rPr lang="en-US" altLang="x-none" dirty="0" err="1"/>
              <a:t>GImage</a:t>
            </a:r>
            <a:r>
              <a:rPr lang="en-US" altLang="x-none" dirty="0"/>
              <a:t>, ...</a:t>
            </a:r>
          </a:p>
          <a:p>
            <a:pPr lvl="1"/>
            <a:endParaRPr lang="en-US" altLang="x-none" sz="1200" dirty="0"/>
          </a:p>
          <a:p>
            <a:pPr lvl="1"/>
            <a:endParaRPr lang="en-US" altLang="x-none" sz="1200" dirty="0" smtClean="0"/>
          </a:p>
          <a:p>
            <a:pPr lvl="1"/>
            <a:endParaRPr lang="en-US" altLang="x-none" sz="1200" dirty="0"/>
          </a:p>
          <a:p>
            <a:pPr lvl="1"/>
            <a:endParaRPr lang="en-US" altLang="x-none" sz="1200" dirty="0" smtClean="0"/>
          </a:p>
          <a:p>
            <a:pPr lvl="1"/>
            <a:endParaRPr lang="en-US" altLang="x-none" sz="1200" dirty="0"/>
          </a:p>
          <a:p>
            <a:pPr lvl="1"/>
            <a:endParaRPr lang="en-US" altLang="x-none" sz="1200" dirty="0" smtClean="0"/>
          </a:p>
          <a:p>
            <a:pPr lvl="1"/>
            <a:endParaRPr lang="en-US" altLang="x-none" sz="1200" dirty="0"/>
          </a:p>
          <a:p>
            <a:pPr lvl="1"/>
            <a:endParaRPr lang="en-US" altLang="x-none" sz="1200" dirty="0" smtClean="0"/>
          </a:p>
          <a:p>
            <a:pPr lvl="1"/>
            <a:endParaRPr lang="en-US" altLang="x-none" sz="1200" dirty="0"/>
          </a:p>
          <a:p>
            <a:pPr lvl="1"/>
            <a:endParaRPr lang="en-US" altLang="x-none" sz="1200" dirty="0"/>
          </a:p>
          <a:p>
            <a:r>
              <a:rPr lang="en-US" altLang="x-none" dirty="0"/>
              <a:t>Today we will see how </a:t>
            </a:r>
            <a:r>
              <a:rPr lang="en-US" altLang="x-none" b="1" dirty="0"/>
              <a:t>standard Java</a:t>
            </a:r>
            <a:r>
              <a:rPr lang="en-US" altLang="x-none" dirty="0"/>
              <a:t> programs are made</a:t>
            </a:r>
            <a:r>
              <a:rPr lang="en-US" altLang="x-none" dirty="0" smtClean="0"/>
              <a:t>.</a:t>
            </a:r>
            <a:endParaRPr lang="en-US" altLang="x-none" dirty="0"/>
          </a:p>
        </p:txBody>
      </p:sp>
      <p:pic>
        <p:nvPicPr>
          <p:cNvPr id="18401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99558"/>
            <a:ext cx="1235075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840135" name="Picture 7" descr="screenshot-console-program-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848758"/>
            <a:ext cx="2514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013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275" y="2777321"/>
            <a:ext cx="1828800" cy="164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840137" name="Picture 9" descr="gotfu_snapshot_cs106a_breakou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538" y="2747158"/>
            <a:ext cx="1227137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119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Using the ACM Libraries</a:t>
            </a:r>
            <a:endParaRPr lang="en-US" altLang="x-none" dirty="0"/>
          </a:p>
        </p:txBody>
      </p:sp>
      <p:sp>
        <p:nvSpPr>
          <p:cNvPr id="1804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200" dirty="0">
                <a:latin typeface="Consolas" charset="0"/>
              </a:rPr>
              <a:t>import </a:t>
            </a:r>
            <a:r>
              <a:rPr lang="en-GB" altLang="x-none" sz="2200" dirty="0" err="1">
                <a:latin typeface="Consolas" charset="0"/>
              </a:rPr>
              <a:t>acm.program</a:t>
            </a:r>
            <a:r>
              <a:rPr lang="en-GB" altLang="x-none" sz="2200" dirty="0">
                <a:latin typeface="Consolas" charset="0"/>
              </a:rPr>
              <a:t>.*;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endParaRPr lang="en-GB" altLang="x-none" sz="1200" dirty="0">
              <a:latin typeface="Consolas" charset="0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200" dirty="0">
                <a:latin typeface="Consolas" charset="0"/>
              </a:rPr>
              <a:t>public class </a:t>
            </a:r>
            <a:r>
              <a:rPr lang="en-GB" altLang="x-none" sz="2200" dirty="0" err="1" smtClean="0">
                <a:latin typeface="Consolas" charset="0"/>
              </a:rPr>
              <a:t>MyProgram</a:t>
            </a:r>
            <a:r>
              <a:rPr lang="en-GB" altLang="x-none" sz="2200" dirty="0" smtClean="0">
                <a:latin typeface="Consolas" charset="0"/>
              </a:rPr>
              <a:t> </a:t>
            </a:r>
            <a:r>
              <a:rPr lang="en-GB" altLang="x-none" sz="2200" b="1" dirty="0" smtClean="0">
                <a:solidFill>
                  <a:schemeClr val="accent2"/>
                </a:solidFill>
                <a:latin typeface="Consolas" charset="0"/>
              </a:rPr>
              <a:t>extends </a:t>
            </a:r>
            <a:r>
              <a:rPr lang="en-GB" altLang="x-none" sz="2200" b="1" dirty="0" err="1">
                <a:solidFill>
                  <a:schemeClr val="accent2"/>
                </a:solidFill>
                <a:latin typeface="Consolas" charset="0"/>
              </a:rPr>
              <a:t>ConsoleProgram</a:t>
            </a:r>
            <a:r>
              <a:rPr lang="en-GB" altLang="x-none" sz="2200" dirty="0">
                <a:latin typeface="Consolas" charset="0"/>
              </a:rPr>
              <a:t> {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200" dirty="0">
                <a:latin typeface="Consolas" charset="0"/>
              </a:rPr>
              <a:t>    public void run() {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200" dirty="0">
                <a:latin typeface="Consolas" charset="0"/>
              </a:rPr>
              <a:t>        </a:t>
            </a:r>
            <a:r>
              <a:rPr lang="en-GB" altLang="x-none" sz="2200" dirty="0" err="1">
                <a:latin typeface="Consolas" charset="0"/>
              </a:rPr>
              <a:t>println</a:t>
            </a:r>
            <a:r>
              <a:rPr lang="en-GB" altLang="x-none" sz="2200" dirty="0">
                <a:latin typeface="Consolas" charset="0"/>
              </a:rPr>
              <a:t>("Hello, world!");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200" dirty="0">
                <a:latin typeface="Consolas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200" dirty="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endParaRPr lang="en-GB" altLang="x-none" sz="2200" dirty="0">
              <a:latin typeface="Consolas" charset="0"/>
            </a:endParaRPr>
          </a:p>
          <a:p>
            <a:r>
              <a:rPr lang="en-GB" altLang="x-none" dirty="0"/>
              <a:t>This is a console program written using the </a:t>
            </a:r>
            <a:r>
              <a:rPr lang="en-GB" altLang="x-none" dirty="0" smtClean="0"/>
              <a:t>ACM libraries</a:t>
            </a:r>
            <a:r>
              <a:rPr lang="en-GB" altLang="x-none" dirty="0"/>
              <a:t>.</a:t>
            </a:r>
          </a:p>
          <a:p>
            <a:pPr lvl="1"/>
            <a:r>
              <a:rPr lang="en-GB" altLang="x-none" dirty="0"/>
              <a:t>It uses the </a:t>
            </a:r>
            <a:r>
              <a:rPr lang="en-GB" altLang="x-none" b="1" dirty="0" err="1">
                <a:latin typeface="Consolas" charset="0"/>
              </a:rPr>
              <a:t>ConsoleProgram</a:t>
            </a:r>
            <a:r>
              <a:rPr lang="en-GB" altLang="x-none" dirty="0"/>
              <a:t> class to represent a console.</a:t>
            </a:r>
          </a:p>
          <a:p>
            <a:pPr lvl="1"/>
            <a:r>
              <a:rPr lang="en-GB" altLang="x-none" dirty="0"/>
              <a:t>The </a:t>
            </a:r>
            <a:r>
              <a:rPr lang="en-GB" altLang="x-none" b="1" dirty="0">
                <a:latin typeface="Consolas" charset="0"/>
              </a:rPr>
              <a:t>run</a:t>
            </a:r>
            <a:r>
              <a:rPr lang="en-GB" altLang="x-none" dirty="0"/>
              <a:t> method contains the program code.</a:t>
            </a:r>
          </a:p>
          <a:p>
            <a:pPr lvl="1"/>
            <a:r>
              <a:rPr lang="en-GB" altLang="x-none" dirty="0"/>
              <a:t>The </a:t>
            </a:r>
            <a:r>
              <a:rPr lang="en-GB" altLang="x-none" b="1" dirty="0" err="1">
                <a:latin typeface="Consolas" charset="0"/>
              </a:rPr>
              <a:t>println</a:t>
            </a:r>
            <a:r>
              <a:rPr lang="en-GB" altLang="x-none" dirty="0"/>
              <a:t> method prints output to the graphical console.</a:t>
            </a:r>
          </a:p>
        </p:txBody>
      </p:sp>
    </p:spTree>
    <p:extLst>
      <p:ext uri="{BB962C8B-B14F-4D97-AF65-F5344CB8AC3E}">
        <p14:creationId xmlns:p14="http://schemas.microsoft.com/office/powerpoint/2010/main" val="65352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Pulling Back The Covers</a:t>
            </a:r>
            <a:endParaRPr lang="en-US" altLang="x-none" dirty="0"/>
          </a:p>
        </p:txBody>
      </p:sp>
      <p:sp>
        <p:nvSpPr>
          <p:cNvPr id="1805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3200" dirty="0" err="1" smtClean="0">
                <a:latin typeface="Consolas" charset="0"/>
              </a:rPr>
              <a:t>MyProgram</a:t>
            </a:r>
            <a:r>
              <a:rPr lang="en-GB" altLang="x-none" sz="3200" dirty="0" smtClean="0">
                <a:latin typeface="Consolas" charset="0"/>
              </a:rPr>
              <a:t> program = </a:t>
            </a:r>
            <a:r>
              <a:rPr lang="en-GB" altLang="x-none" sz="3200" b="1" dirty="0" smtClean="0">
                <a:latin typeface="Consolas" charset="0"/>
              </a:rPr>
              <a:t>new</a:t>
            </a:r>
            <a:r>
              <a:rPr lang="en-GB" altLang="x-none" sz="3200" dirty="0" smtClean="0">
                <a:latin typeface="Consolas" charset="0"/>
              </a:rPr>
              <a:t> </a:t>
            </a:r>
            <a:r>
              <a:rPr lang="en-GB" altLang="x-none" sz="3200" dirty="0" err="1" smtClean="0">
                <a:latin typeface="Consolas" charset="0"/>
              </a:rPr>
              <a:t>MyProgram</a:t>
            </a:r>
            <a:r>
              <a:rPr lang="en-GB" altLang="x-none" sz="3200" dirty="0" smtClean="0">
                <a:latin typeface="Consolas" charset="0"/>
              </a:rPr>
              <a:t>();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3200" dirty="0" smtClean="0">
                <a:latin typeface="Consolas" charset="0"/>
              </a:rPr>
              <a:t>...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3200" dirty="0" err="1" smtClean="0">
                <a:latin typeface="Consolas" charset="0"/>
              </a:rPr>
              <a:t>program.init</a:t>
            </a:r>
            <a:r>
              <a:rPr lang="en-GB" altLang="x-none" sz="3200" dirty="0" smtClean="0">
                <a:latin typeface="Consolas" charset="0"/>
              </a:rPr>
              <a:t>();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3200" dirty="0" smtClean="0">
                <a:latin typeface="Consolas" charset="0"/>
              </a:rPr>
              <a:t>...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3200" dirty="0" err="1" smtClean="0">
                <a:latin typeface="Consolas" charset="0"/>
              </a:rPr>
              <a:t>program.run</a:t>
            </a:r>
            <a:r>
              <a:rPr lang="en-GB" altLang="x-none" sz="3200" dirty="0" smtClean="0">
                <a:latin typeface="Consolas" charset="0"/>
              </a:rPr>
              <a:t>();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3200" dirty="0" smtClean="0">
                <a:latin typeface="Consolas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3474347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Pulling Back The Covers</a:t>
            </a:r>
            <a:endParaRPr lang="en-US" altLang="x-none" dirty="0"/>
          </a:p>
        </p:txBody>
      </p:sp>
      <p:sp>
        <p:nvSpPr>
          <p:cNvPr id="1805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3000" b="1" dirty="0" smtClean="0">
                <a:latin typeface="Consolas" charset="0"/>
              </a:rPr>
              <a:t>public</a:t>
            </a:r>
            <a:r>
              <a:rPr lang="en-GB" altLang="x-none" sz="3000" dirty="0" smtClean="0">
                <a:latin typeface="Consolas" charset="0"/>
              </a:rPr>
              <a:t> </a:t>
            </a:r>
            <a:r>
              <a:rPr lang="en-GB" altLang="x-none" sz="3000" b="1" dirty="0" smtClean="0">
                <a:latin typeface="Consolas" charset="0"/>
              </a:rPr>
              <a:t>static</a:t>
            </a:r>
            <a:r>
              <a:rPr lang="en-GB" altLang="x-none" sz="3000" dirty="0" smtClean="0">
                <a:latin typeface="Consolas" charset="0"/>
              </a:rPr>
              <a:t> </a:t>
            </a:r>
            <a:r>
              <a:rPr lang="en-GB" altLang="x-none" sz="3000" b="1" dirty="0" smtClean="0">
                <a:latin typeface="Consolas" charset="0"/>
              </a:rPr>
              <a:t>void</a:t>
            </a:r>
            <a:r>
              <a:rPr lang="en-GB" altLang="x-none" sz="3000" dirty="0" smtClean="0">
                <a:latin typeface="Consolas" charset="0"/>
              </a:rPr>
              <a:t> main(</a:t>
            </a:r>
            <a:r>
              <a:rPr lang="en-GB" altLang="x-none" sz="3000" b="1" dirty="0" smtClean="0">
                <a:latin typeface="Consolas" charset="0"/>
              </a:rPr>
              <a:t>String</a:t>
            </a:r>
            <a:r>
              <a:rPr lang="en-GB" altLang="x-none" sz="3000" dirty="0" smtClean="0">
                <a:latin typeface="Consolas" charset="0"/>
              </a:rPr>
              <a:t>[] </a:t>
            </a:r>
            <a:r>
              <a:rPr lang="en-GB" altLang="x-none" sz="3000" dirty="0" err="1" smtClean="0">
                <a:latin typeface="Consolas" charset="0"/>
              </a:rPr>
              <a:t>args</a:t>
            </a:r>
            <a:r>
              <a:rPr lang="en-GB" altLang="x-none" sz="3000" dirty="0" smtClean="0">
                <a:latin typeface="Consolas" charset="0"/>
              </a:rPr>
              <a:t>) {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3000" dirty="0" smtClean="0">
                <a:latin typeface="Consolas" charset="0"/>
              </a:rPr>
              <a:t>	  </a:t>
            </a:r>
            <a:r>
              <a:rPr lang="en-GB" altLang="x-none" sz="3000" dirty="0" err="1" smtClean="0">
                <a:latin typeface="Consolas" charset="0"/>
              </a:rPr>
              <a:t>MyProgram</a:t>
            </a:r>
            <a:r>
              <a:rPr lang="en-GB" altLang="x-none" sz="3000" dirty="0" smtClean="0">
                <a:latin typeface="Consolas" charset="0"/>
              </a:rPr>
              <a:t> program = </a:t>
            </a:r>
            <a:r>
              <a:rPr lang="en-GB" altLang="x-none" sz="3000" b="1" dirty="0" smtClean="0">
                <a:latin typeface="Consolas" charset="0"/>
              </a:rPr>
              <a:t>new</a:t>
            </a:r>
            <a:r>
              <a:rPr lang="en-GB" altLang="x-none" sz="3000" dirty="0" smtClean="0">
                <a:latin typeface="Consolas" charset="0"/>
              </a:rPr>
              <a:t> </a:t>
            </a:r>
            <a:r>
              <a:rPr lang="en-GB" altLang="x-none" sz="3000" dirty="0" err="1" smtClean="0">
                <a:latin typeface="Consolas" charset="0"/>
              </a:rPr>
              <a:t>MyProgram</a:t>
            </a:r>
            <a:r>
              <a:rPr lang="en-GB" altLang="x-none" sz="3000" dirty="0" smtClean="0">
                <a:latin typeface="Consolas" charset="0"/>
              </a:rPr>
              <a:t>();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3000" dirty="0">
                <a:latin typeface="Consolas" charset="0"/>
              </a:rPr>
              <a:t>	</a:t>
            </a:r>
            <a:r>
              <a:rPr lang="en-GB" altLang="x-none" sz="3000" dirty="0" smtClean="0">
                <a:latin typeface="Consolas" charset="0"/>
              </a:rPr>
              <a:t>  </a:t>
            </a:r>
            <a:r>
              <a:rPr lang="en-GB" altLang="x-none" sz="3000" dirty="0" err="1" smtClean="0">
                <a:latin typeface="Consolas" charset="0"/>
              </a:rPr>
              <a:t>program.init</a:t>
            </a:r>
            <a:r>
              <a:rPr lang="en-GB" altLang="x-none" sz="3000" dirty="0" smtClean="0">
                <a:latin typeface="Consolas" charset="0"/>
              </a:rPr>
              <a:t>();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3000" dirty="0">
                <a:latin typeface="Consolas" charset="0"/>
              </a:rPr>
              <a:t>	</a:t>
            </a:r>
            <a:r>
              <a:rPr lang="en-GB" altLang="x-none" sz="3000" dirty="0" smtClean="0">
                <a:latin typeface="Consolas" charset="0"/>
              </a:rPr>
              <a:t>  </a:t>
            </a:r>
            <a:r>
              <a:rPr lang="en-GB" altLang="x-none" sz="3000" dirty="0" err="1" smtClean="0">
                <a:latin typeface="Consolas" charset="0"/>
              </a:rPr>
              <a:t>program.run</a:t>
            </a:r>
            <a:r>
              <a:rPr lang="en-GB" altLang="x-none" sz="3000" dirty="0" smtClean="0">
                <a:latin typeface="Consolas" charset="0"/>
              </a:rPr>
              <a:t>();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3000" dirty="0">
                <a:latin typeface="Consolas" charset="0"/>
              </a:rPr>
              <a:t>}</a:t>
            </a:r>
            <a:endParaRPr lang="en-GB" altLang="x-none" sz="3000" dirty="0" smtClean="0"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55012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A Barebones Java Program</a:t>
            </a:r>
            <a:endParaRPr lang="en-US" altLang="x-none" dirty="0"/>
          </a:p>
        </p:txBody>
      </p:sp>
      <p:sp>
        <p:nvSpPr>
          <p:cNvPr id="1805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endParaRPr lang="en-GB" altLang="x-none" sz="2200">
              <a:latin typeface="Consolas" charset="0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endParaRPr lang="en-GB" altLang="x-none" sz="1200">
              <a:latin typeface="Consolas" charset="0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200">
                <a:latin typeface="Consolas" charset="0"/>
              </a:rPr>
              <a:t>public class Hello {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200">
                <a:latin typeface="Consolas" charset="0"/>
              </a:rPr>
              <a:t>    public </a:t>
            </a:r>
            <a:r>
              <a:rPr lang="en-GB" altLang="x-none" sz="2200" b="1">
                <a:solidFill>
                  <a:schemeClr val="accent2"/>
                </a:solidFill>
                <a:latin typeface="Consolas" charset="0"/>
              </a:rPr>
              <a:t>static</a:t>
            </a:r>
            <a:r>
              <a:rPr lang="en-GB" altLang="x-none" sz="2200">
                <a:latin typeface="Consolas" charset="0"/>
              </a:rPr>
              <a:t> void </a:t>
            </a:r>
            <a:r>
              <a:rPr lang="en-GB" altLang="x-none" sz="2200" b="1">
                <a:solidFill>
                  <a:schemeClr val="accent2"/>
                </a:solidFill>
                <a:latin typeface="Consolas" charset="0"/>
              </a:rPr>
              <a:t>main</a:t>
            </a:r>
            <a:r>
              <a:rPr lang="en-GB" altLang="x-none" sz="2200">
                <a:latin typeface="Consolas" charset="0"/>
              </a:rPr>
              <a:t>(</a:t>
            </a:r>
            <a:r>
              <a:rPr lang="en-GB" altLang="x-none" sz="2200" b="1">
                <a:solidFill>
                  <a:schemeClr val="accent2"/>
                </a:solidFill>
                <a:latin typeface="Consolas" charset="0"/>
              </a:rPr>
              <a:t>String[] args</a:t>
            </a:r>
            <a:r>
              <a:rPr lang="en-GB" altLang="x-none" sz="2200">
                <a:latin typeface="Consolas" charset="0"/>
              </a:rPr>
              <a:t>) {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200">
                <a:latin typeface="Consolas" charset="0"/>
              </a:rPr>
              <a:t>        </a:t>
            </a:r>
            <a:r>
              <a:rPr lang="en-GB" altLang="x-none" sz="2200" b="1">
                <a:solidFill>
                  <a:schemeClr val="accent2"/>
                </a:solidFill>
                <a:latin typeface="Consolas" charset="0"/>
              </a:rPr>
              <a:t>System.out.</a:t>
            </a:r>
            <a:r>
              <a:rPr lang="en-GB" altLang="x-none" sz="2200">
                <a:latin typeface="Consolas" charset="0"/>
              </a:rPr>
              <a:t>println("Hello, world!");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200">
                <a:latin typeface="Consolas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20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endParaRPr lang="en-GB" altLang="x-none" sz="2200">
              <a:latin typeface="Consolas" charset="0"/>
            </a:endParaRPr>
          </a:p>
          <a:p>
            <a:r>
              <a:rPr lang="en-GB" altLang="x-none"/>
              <a:t>The method </a:t>
            </a:r>
            <a:r>
              <a:rPr lang="en-GB" altLang="x-none" b="1">
                <a:latin typeface="Consolas" charset="0"/>
              </a:rPr>
              <a:t>main</a:t>
            </a:r>
            <a:r>
              <a:rPr lang="en-GB" altLang="x-none"/>
              <a:t> is the true entry point for a Java program.</a:t>
            </a:r>
          </a:p>
          <a:p>
            <a:pPr lvl="1"/>
            <a:r>
              <a:rPr lang="en-US" altLang="x-none"/>
              <a:t>It must have the exact heading shown above.</a:t>
            </a:r>
          </a:p>
          <a:p>
            <a:pPr lvl="1"/>
            <a:r>
              <a:rPr lang="en-US" altLang="x-none"/>
              <a:t>The </a:t>
            </a:r>
            <a:r>
              <a:rPr lang="en-US" altLang="x-none">
                <a:latin typeface="Consolas" charset="0"/>
              </a:rPr>
              <a:t>String[] </a:t>
            </a:r>
            <a:r>
              <a:rPr lang="en-US" altLang="x-none" b="1">
                <a:latin typeface="Consolas" charset="0"/>
              </a:rPr>
              <a:t>args</a:t>
            </a:r>
            <a:r>
              <a:rPr lang="en-US" altLang="x-none"/>
              <a:t> are "command line arguments"  (ignored).</a:t>
            </a:r>
          </a:p>
          <a:p>
            <a:pPr lvl="1"/>
            <a:r>
              <a:rPr lang="en-US" altLang="x-none"/>
              <a:t>The </a:t>
            </a:r>
            <a:r>
              <a:rPr lang="en-US" altLang="x-none" b="1">
                <a:latin typeface="Consolas" charset="0"/>
              </a:rPr>
              <a:t>println</a:t>
            </a:r>
            <a:r>
              <a:rPr lang="en-US" altLang="x-none"/>
              <a:t> command's true name is </a:t>
            </a:r>
            <a:r>
              <a:rPr lang="en-US" altLang="x-none">
                <a:latin typeface="Consolas" charset="0"/>
              </a:rPr>
              <a:t>System.out.println</a:t>
            </a:r>
            <a:r>
              <a:rPr lang="en-US" altLang="x-none"/>
              <a:t>.</a:t>
            </a:r>
          </a:p>
          <a:p>
            <a:pPr lvl="1"/>
            <a:r>
              <a:rPr lang="en-US" altLang="x-none"/>
              <a:t>Standard Java methods are </a:t>
            </a:r>
            <a:r>
              <a:rPr lang="en-US" altLang="x-none" b="1">
                <a:latin typeface="Consolas" charset="0"/>
              </a:rPr>
              <a:t>static</a:t>
            </a:r>
            <a:r>
              <a:rPr lang="en-US" altLang="x-none"/>
              <a:t> unless part of a class of objects.</a:t>
            </a:r>
          </a:p>
        </p:txBody>
      </p:sp>
    </p:spTree>
    <p:extLst>
      <p:ext uri="{BB962C8B-B14F-4D97-AF65-F5344CB8AC3E}">
        <p14:creationId xmlns:p14="http://schemas.microsoft.com/office/powerpoint/2010/main" val="73457100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rkRedTop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arkRedTop" id="{ED291D7B-52D5-7F4D-8D0F-478BBECA120D}" vid="{49A1DCBC-0F56-6B46-960A-7A45F67CC7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DarkRedTop</Template>
  <TotalTime>7923</TotalTime>
  <Words>1377</Words>
  <Application>Microsoft Macintosh PowerPoint</Application>
  <PresentationFormat>On-screen Show (4:3)</PresentationFormat>
  <Paragraphs>302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Andale Mono</vt:lpstr>
      <vt:lpstr>Calibri</vt:lpstr>
      <vt:lpstr>Consolas</vt:lpstr>
      <vt:lpstr>Courier</vt:lpstr>
      <vt:lpstr>Lucida</vt:lpstr>
      <vt:lpstr>Tahoma</vt:lpstr>
      <vt:lpstr>Verdana</vt:lpstr>
      <vt:lpstr>Wingdings</vt:lpstr>
      <vt:lpstr>Arial</vt:lpstr>
      <vt:lpstr>DarkRedTop</vt:lpstr>
      <vt:lpstr>CS 106A, Lecture 25 Life After CS 106A, Part 1</vt:lpstr>
      <vt:lpstr>Plan for today</vt:lpstr>
      <vt:lpstr>Plan for today</vt:lpstr>
      <vt:lpstr>Export to JAR</vt:lpstr>
      <vt:lpstr>Life After The ACM Libraries</vt:lpstr>
      <vt:lpstr>Using the ACM Libraries</vt:lpstr>
      <vt:lpstr>Pulling Back The Covers</vt:lpstr>
      <vt:lpstr>Pulling Back The Covers</vt:lpstr>
      <vt:lpstr>A Barebones Java Program</vt:lpstr>
      <vt:lpstr>Console Programs</vt:lpstr>
      <vt:lpstr>ACM console input</vt:lpstr>
      <vt:lpstr>Java console input</vt:lpstr>
      <vt:lpstr>Graphics Programs</vt:lpstr>
      <vt:lpstr>ACM GUI example</vt:lpstr>
      <vt:lpstr>Java GUI example</vt:lpstr>
      <vt:lpstr>Summary</vt:lpstr>
      <vt:lpstr>Plan for today</vt:lpstr>
      <vt:lpstr>Programming Languages</vt:lpstr>
      <vt:lpstr>Programming Languages</vt:lpstr>
      <vt:lpstr>Java</vt:lpstr>
      <vt:lpstr>C++</vt:lpstr>
      <vt:lpstr>Python</vt:lpstr>
      <vt:lpstr>Javascript</vt:lpstr>
      <vt:lpstr>Plan for today</vt:lpstr>
      <vt:lpstr>Programs and the Internet</vt:lpstr>
      <vt:lpstr>Programs and the Internet</vt:lpstr>
      <vt:lpstr>Facebook</vt:lpstr>
      <vt:lpstr>Facebook</vt:lpstr>
      <vt:lpstr>Facebook</vt:lpstr>
      <vt:lpstr>Facebook</vt:lpstr>
      <vt:lpstr>Programs and the Internet</vt:lpstr>
      <vt:lpstr>Programs and the Internet</vt:lpstr>
      <vt:lpstr>Servers Are Computer Programs!</vt:lpstr>
      <vt:lpstr>Servers</vt:lpstr>
      <vt:lpstr>What is a Request?</vt:lpstr>
      <vt:lpstr>Clients</vt:lpstr>
      <vt:lpstr>Plan for today</vt:lpstr>
      <vt:lpstr>Recap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Troccoli</dc:creator>
  <cp:lastModifiedBy>Nick Troccoli</cp:lastModifiedBy>
  <cp:revision>818</cp:revision>
  <cp:lastPrinted>2017-08-08T08:58:53Z</cp:lastPrinted>
  <dcterms:created xsi:type="dcterms:W3CDTF">2017-04-27T05:20:22Z</dcterms:created>
  <dcterms:modified xsi:type="dcterms:W3CDTF">2017-08-09T18:00:10Z</dcterms:modified>
</cp:coreProperties>
</file>